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6" r:id="rId3"/>
    <p:sldId id="257" r:id="rId4"/>
    <p:sldId id="260" r:id="rId5"/>
    <p:sldId id="258" r:id="rId6"/>
    <p:sldId id="259" r:id="rId7"/>
    <p:sldId id="265" r:id="rId8"/>
    <p:sldId id="261" r:id="rId9"/>
    <p:sldId id="262" r:id="rId10"/>
    <p:sldId id="263" r:id="rId11"/>
    <p:sldId id="268" r:id="rId12"/>
    <p:sldId id="273" r:id="rId13"/>
    <p:sldId id="274" r:id="rId14"/>
    <p:sldId id="270" r:id="rId15"/>
    <p:sldId id="271"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16B"/>
    <a:srgbClr val="E5C609"/>
  </p:clrMru>
</p:presentationPr>
</file>

<file path=ppt/tableStyles.xml><?xml version="1.0" encoding="utf-8"?>
<a:tblStyleLst xmlns:a="http://schemas.openxmlformats.org/drawingml/2006/main" def="{5C22544A-7EE6-4342-B048-85BDC9FD1C3A}">
  <a:tblStyle styleId="{638B1855-1B75-4FBE-930C-398BA8C253C6}" styleName="Стиль из темы 2 - акцент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5" Type="http://schemas.openxmlformats.org/officeDocument/2006/relationships/image" Target="../media/image32.wmf"/><Relationship Id="rId4" Type="http://schemas.openxmlformats.org/officeDocument/2006/relationships/image" Target="../media/image3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372203B-0853-4724-8349-634063CCFE23}" type="datetimeFigureOut">
              <a:rPr lang="ru-RU" smtClean="0"/>
              <a:pPr/>
              <a:t>12.01.2009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F3BB06-C786-424F-BCCE-C8AB0941D84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72203B-0853-4724-8349-634063CCFE23}" type="datetimeFigureOut">
              <a:rPr lang="ru-RU" smtClean="0"/>
              <a:pPr/>
              <a:t>12.01.2009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3BB06-C786-424F-BCCE-C8AB0941D84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4.wmf"/><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oleObject" Target="../embeddings/oleObject1.bin"/><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p:cNvPicPr>
            <a:picLocks noChangeAspect="1" noChangeArrowheads="1"/>
          </p:cNvPicPr>
          <p:nvPr/>
        </p:nvPicPr>
        <p:blipFill>
          <a:blip r:embed="rId2"/>
          <a:srcRect/>
          <a:stretch>
            <a:fillRect/>
          </a:stretch>
        </p:blipFill>
        <p:spPr bwMode="auto">
          <a:xfrm>
            <a:off x="0" y="0"/>
            <a:ext cx="9163050" cy="6896100"/>
          </a:xfrm>
          <a:prstGeom prst="rect">
            <a:avLst/>
          </a:prstGeom>
          <a:noFill/>
          <a:ln w="9525">
            <a:noFill/>
            <a:miter lim="800000"/>
            <a:headEnd/>
            <a:tailEnd/>
          </a:ln>
          <a:effectLst/>
        </p:spPr>
      </p:pic>
      <p:sp>
        <p:nvSpPr>
          <p:cNvPr id="1027" name="Rectangle 3"/>
          <p:cNvSpPr>
            <a:spLocks noChangeArrowheads="1"/>
          </p:cNvSpPr>
          <p:nvPr/>
        </p:nvSpPr>
        <p:spPr bwMode="auto">
          <a:xfrm>
            <a:off x="1285852" y="2143116"/>
            <a:ext cx="6572264"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accent2">
                    <a:lumMod val="75000"/>
                  </a:schemeClr>
                </a:solidFill>
                <a:effectLst/>
                <a:ea typeface="Times New Roman" pitchFamily="18" charset="0"/>
                <a:cs typeface="Times New Roman" pitchFamily="18" charset="0"/>
              </a:rPr>
              <a:t>Повторительно-обобщающий урок</a:t>
            </a:r>
            <a:endParaRPr kumimoji="0" lang="ru-RU" sz="2800" b="1" i="0" u="none" strike="noStrike" cap="none" normalizeH="0" baseline="0" dirty="0" smtClean="0">
              <a:ln>
                <a:noFill/>
              </a:ln>
              <a:solidFill>
                <a:schemeClr val="accent2">
                  <a:lumMod val="75000"/>
                </a:schemeClr>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800" b="1" i="0" u="none" strike="noStrike" cap="none" normalizeH="0" baseline="0" dirty="0" smtClean="0">
              <a:ln>
                <a:noFill/>
              </a:ln>
              <a:solidFill>
                <a:schemeClr val="accent2">
                  <a:lumMod val="75000"/>
                </a:schemeClr>
              </a:solidFill>
              <a:effectLst/>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accent2">
                    <a:lumMod val="75000"/>
                  </a:schemeClr>
                </a:solidFill>
                <a:effectLst/>
                <a:ea typeface="Times New Roman" pitchFamily="18" charset="0"/>
                <a:cs typeface="Times New Roman" pitchFamily="18" charset="0"/>
              </a:rPr>
              <a:t>Урок-конференция по теме </a:t>
            </a:r>
            <a:r>
              <a:rPr kumimoji="0" lang="ru-RU" sz="3200" b="1" i="0" u="none" strike="noStrike" cap="none" normalizeH="0" baseline="0" dirty="0" smtClean="0">
                <a:ln>
                  <a:noFill/>
                </a:ln>
                <a:solidFill>
                  <a:schemeClr val="accent2">
                    <a:lumMod val="75000"/>
                  </a:schemeClr>
                </a:solidFill>
                <a:effectLst/>
                <a:ea typeface="Times New Roman" pitchFamily="18" charset="0"/>
                <a:cs typeface="Times New Roman" pitchFamily="18" charset="0"/>
              </a:rPr>
              <a:t>«Электрические явления»</a:t>
            </a:r>
          </a:p>
          <a:p>
            <a:pPr marL="0" marR="0" lvl="0" indent="0" algn="ctr" defTabSz="914400" rtl="0" eaLnBrk="0" fontAlgn="base" latinLnBrk="0" hangingPunct="0">
              <a:lnSpc>
                <a:spcPct val="100000"/>
              </a:lnSpc>
              <a:spcBef>
                <a:spcPct val="0"/>
              </a:spcBef>
              <a:spcAft>
                <a:spcPct val="0"/>
              </a:spcAft>
              <a:buClrTx/>
              <a:buSzTx/>
              <a:buFontTx/>
              <a:buNone/>
              <a:tabLst/>
            </a:pPr>
            <a:r>
              <a:rPr lang="ru-RU" sz="2800" b="1" dirty="0" smtClean="0">
                <a:solidFill>
                  <a:schemeClr val="accent2">
                    <a:lumMod val="75000"/>
                  </a:schemeClr>
                </a:solidFill>
                <a:cs typeface="Times New Roman" pitchFamily="18" charset="0"/>
              </a:rPr>
              <a:t>8 класс</a:t>
            </a:r>
            <a:endParaRPr kumimoji="0" lang="ru-RU" sz="2800" b="0" i="0" u="none" strike="noStrike" cap="none" normalizeH="0" baseline="0" dirty="0" smtClean="0">
              <a:ln>
                <a:noFill/>
              </a:ln>
              <a:solidFill>
                <a:schemeClr val="accent2">
                  <a:lumMod val="7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chemeClr val="tx1"/>
              </a:solidFill>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Grp="1" noChangeAspect="1" noChangeArrowheads="1"/>
          </p:cNvPicPr>
          <p:nvPr>
            <p:ph idx="1"/>
          </p:nvPr>
        </p:nvPicPr>
        <p:blipFill>
          <a:blip r:embed="rId2"/>
          <a:srcRect/>
          <a:stretch>
            <a:fillRect/>
          </a:stretch>
        </p:blipFill>
        <p:spPr bwMode="auto">
          <a:xfrm>
            <a:off x="7715272" y="5643578"/>
            <a:ext cx="1038222" cy="785818"/>
          </a:xfrm>
          <a:prstGeom prst="rect">
            <a:avLst/>
          </a:prstGeom>
          <a:noFill/>
          <a:ln w="9525">
            <a:noFill/>
            <a:miter lim="800000"/>
            <a:headEnd/>
            <a:tailEnd/>
          </a:ln>
          <a:effectLst/>
        </p:spPr>
      </p:pic>
      <p:sp>
        <p:nvSpPr>
          <p:cNvPr id="7" name="Прямоугольник 6"/>
          <p:cNvSpPr/>
          <p:nvPr/>
        </p:nvSpPr>
        <p:spPr>
          <a:xfrm>
            <a:off x="285720" y="335846"/>
            <a:ext cx="6858048" cy="5324535"/>
          </a:xfrm>
          <a:prstGeom prst="rect">
            <a:avLst/>
          </a:prstGeom>
          <a:ln w="28575">
            <a:solidFill>
              <a:srgbClr val="E5C609"/>
            </a:solidFill>
          </a:ln>
        </p:spPr>
        <p:txBody>
          <a:bodyPr wrap="square">
            <a:spAutoFit/>
          </a:bodyPr>
          <a:lstStyle/>
          <a:p>
            <a:r>
              <a:rPr lang="ru-RU" b="1" dirty="0" smtClean="0"/>
              <a:t> Поэтому в ванных комнатах, санузлах не допускается устанавливать выключатели и штепсельные розетки, использовать светильники без предохранительной арматуры. Опасно пользоваться незаземленными электроприборами в ванной комнате. Кто бы мог подумать, что изобретение Томаса Эдисона когда-нибудь станет опасным для человека? Тем не менее,  патроны ламп, часто становятся причиной пожара. Замыкание, искра и… </a:t>
            </a:r>
          </a:p>
          <a:p>
            <a:r>
              <a:rPr lang="ru-RU" b="1" dirty="0" smtClean="0"/>
              <a:t>Причины возгораний кроются, прежде всего, в нарушении правил ее эксплуатации. </a:t>
            </a:r>
          </a:p>
          <a:p>
            <a:pPr lvl="0"/>
            <a:r>
              <a:rPr lang="ru-RU" b="1" dirty="0" smtClean="0"/>
              <a:t>    Как предотвратить пожар? Прежде всего, стоит помнить, что все электрооборудование разрабатывают профессионалы. Поэтому разумным шагом будет следовать всем требованиям инструкции.      </a:t>
            </a:r>
          </a:p>
          <a:p>
            <a:pPr lvl="0"/>
            <a:r>
              <a:rPr lang="ru-RU" b="1" dirty="0" smtClean="0">
                <a:ea typeface="Times New Roman" pitchFamily="18" charset="0"/>
                <a:cs typeface="Times New Roman" pitchFamily="18" charset="0"/>
              </a:rPr>
              <a:t>    Пожароопасными могут стать любые электрические изделия: розетки, выключатели… Ведь даже обычный электрочайник может стать причиной пожара. Частый нагрев некачественного изделия приводит к тому, что пластмасса плавится, обнажая контакты, что в свою очередь, </a:t>
            </a:r>
            <a:r>
              <a:rPr lang="ru-RU" b="1" dirty="0" smtClean="0">
                <a:cs typeface="Times New Roman" pitchFamily="18" charset="0"/>
              </a:rPr>
              <a:t>вызывает возгорание.</a:t>
            </a:r>
            <a:r>
              <a:rPr lang="ru-RU" b="1" dirty="0" smtClean="0">
                <a:ea typeface="Times New Roman" pitchFamily="18" charset="0"/>
                <a:cs typeface="Times New Roman" pitchFamily="18" charset="0"/>
              </a:rPr>
              <a:t> </a:t>
            </a:r>
            <a:endParaRPr lang="ru-RU" b="1" dirty="0" smtClean="0"/>
          </a:p>
          <a:p>
            <a:endParaRPr lang="ru-RU" sz="1600" b="1" dirty="0"/>
          </a:p>
        </p:txBody>
      </p:sp>
      <p:pic>
        <p:nvPicPr>
          <p:cNvPr id="8" name="Рисунок 7"/>
          <p:cNvPicPr/>
          <p:nvPr/>
        </p:nvPicPr>
        <p:blipFill>
          <a:blip r:embed="rId3"/>
          <a:srcRect/>
          <a:stretch>
            <a:fillRect/>
          </a:stretch>
        </p:blipFill>
        <p:spPr bwMode="auto">
          <a:xfrm>
            <a:off x="7643834" y="285728"/>
            <a:ext cx="1152524" cy="1143008"/>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a:srcRect/>
          <a:stretch>
            <a:fillRect/>
          </a:stretch>
        </p:blipFill>
        <p:spPr bwMode="auto">
          <a:xfrm>
            <a:off x="7643834" y="4214818"/>
            <a:ext cx="1162051" cy="1209675"/>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a:srcRect/>
          <a:stretch>
            <a:fillRect/>
          </a:stretch>
        </p:blipFill>
        <p:spPr bwMode="auto">
          <a:xfrm>
            <a:off x="7572396" y="2857496"/>
            <a:ext cx="1357322" cy="1071570"/>
          </a:xfrm>
          <a:prstGeom prst="rect">
            <a:avLst/>
          </a:prstGeom>
          <a:noFill/>
          <a:ln w="9525">
            <a:noFill/>
            <a:miter lim="800000"/>
            <a:headEnd/>
            <a:tailEnd/>
          </a:ln>
          <a:effectLst/>
        </p:spPr>
      </p:pic>
      <p:sp>
        <p:nvSpPr>
          <p:cNvPr id="2049" name="Rectangle 1"/>
          <p:cNvSpPr>
            <a:spLocks noChangeArrowheads="1"/>
          </p:cNvSpPr>
          <p:nvPr/>
        </p:nvSpPr>
        <p:spPr bwMode="auto">
          <a:xfrm>
            <a:off x="0" y="0"/>
            <a:ext cx="216726"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Arial" pitchFamily="34" charset="0"/>
            </a:endParaRPr>
          </a:p>
        </p:txBody>
      </p:sp>
      <p:pic>
        <p:nvPicPr>
          <p:cNvPr id="9" name="Picture 4" descr="C:\Program Files\Microsoft Office\MEDIA\CAGCAT10\j0205582.wmf"/>
          <p:cNvPicPr>
            <a:picLocks noChangeAspect="1" noChangeArrowheads="1"/>
          </p:cNvPicPr>
          <p:nvPr/>
        </p:nvPicPr>
        <p:blipFill>
          <a:blip r:embed="rId6"/>
          <a:srcRect/>
          <a:stretch>
            <a:fillRect/>
          </a:stretch>
        </p:blipFill>
        <p:spPr bwMode="auto">
          <a:xfrm>
            <a:off x="7358082" y="1500174"/>
            <a:ext cx="1562365" cy="121444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0298" y="274638"/>
            <a:ext cx="6357982" cy="5726130"/>
          </a:xfrm>
          <a:ln w="28575">
            <a:solidFill>
              <a:srgbClr val="E5C609"/>
            </a:solidFill>
          </a:ln>
        </p:spPr>
        <p:txBody>
          <a:bodyPr>
            <a:noAutofit/>
          </a:bodyPr>
          <a:lstStyle/>
          <a:p>
            <a:pPr algn="l"/>
            <a:r>
              <a:rPr lang="ru-RU" sz="1800" b="1" dirty="0" smtClean="0">
                <a:latin typeface="+mn-lt"/>
                <a:ea typeface="Times New Roman" pitchFamily="18" charset="0"/>
                <a:cs typeface="Times New Roman" pitchFamily="18" charset="0"/>
              </a:rPr>
              <a:t>Вы на улице.  Школа, магазин, спортивные секции да мало ли куда торопится современный школьник.  А если вы увидели оборванный электрический провод воздушной линии? Как поступить? Помните, что его лучше обойти  как можно дальше. Необходимо знать, что смертельно опасно не только касаться, но и подходить ближе, чем на 5-8 м к лежащему на земле оборванному проводу. Обнаружив оборванные или провисшие провода воздушной линии, следует позвонить в отделение МЧС. Особенно часто травмируются дети. Для предотвращения несчастных случаев  не только взрослые, но и старшеклассники должны запрещать  ученикам  младших классов  влезать на крыши домов и строений, где поблизости проходят электрические провода, на опоры воздушных линий  электропередачи;  бросать проволоку и другие  предметы на провода, разбивать лампы и изоляторы.  Кроме того, открывать дверцы  распределительных щитов, силовых шкафов, двери трансформаторных подстанций.  </a:t>
            </a:r>
            <a:endParaRPr lang="ru-RU" sz="1800" dirty="0">
              <a:latin typeface="+mn-lt"/>
            </a:endParaRPr>
          </a:p>
        </p:txBody>
      </p:sp>
      <p:pic>
        <p:nvPicPr>
          <p:cNvPr id="4" name="Picture 6"/>
          <p:cNvPicPr>
            <a:picLocks noChangeAspect="1" noChangeArrowheads="1"/>
          </p:cNvPicPr>
          <p:nvPr/>
        </p:nvPicPr>
        <p:blipFill>
          <a:blip r:embed="rId2"/>
          <a:srcRect/>
          <a:stretch>
            <a:fillRect/>
          </a:stretch>
        </p:blipFill>
        <p:spPr bwMode="auto">
          <a:xfrm>
            <a:off x="285720" y="642918"/>
            <a:ext cx="1643074" cy="1571636"/>
          </a:xfrm>
          <a:prstGeom prst="rect">
            <a:avLst/>
          </a:prstGeom>
          <a:noFill/>
          <a:ln w="9525">
            <a:noFill/>
            <a:miter lim="800000"/>
            <a:headEnd/>
            <a:tailEnd/>
          </a:ln>
          <a:effectLst/>
        </p:spPr>
      </p:pic>
      <p:pic>
        <p:nvPicPr>
          <p:cNvPr id="24579" name="Picture 3"/>
          <p:cNvPicPr>
            <a:picLocks noChangeAspect="1" noChangeArrowheads="1"/>
          </p:cNvPicPr>
          <p:nvPr/>
        </p:nvPicPr>
        <p:blipFill>
          <a:blip r:embed="rId3"/>
          <a:srcRect/>
          <a:stretch>
            <a:fillRect/>
          </a:stretch>
        </p:blipFill>
        <p:spPr bwMode="auto">
          <a:xfrm>
            <a:off x="357158" y="4643446"/>
            <a:ext cx="1643074" cy="1571636"/>
          </a:xfrm>
          <a:prstGeom prst="rect">
            <a:avLst/>
          </a:prstGeom>
          <a:noFill/>
          <a:ln w="9525">
            <a:noFill/>
            <a:miter lim="800000"/>
            <a:headEnd/>
            <a:tailEnd/>
          </a:ln>
          <a:effectLst/>
        </p:spPr>
      </p:pic>
      <p:pic>
        <p:nvPicPr>
          <p:cNvPr id="8" name="Picture 2"/>
          <p:cNvPicPr>
            <a:picLocks noGrp="1" noChangeAspect="1" noChangeArrowheads="1"/>
          </p:cNvPicPr>
          <p:nvPr>
            <p:ph idx="1"/>
          </p:nvPr>
        </p:nvPicPr>
        <p:blipFill>
          <a:blip r:embed="rId4"/>
          <a:srcRect/>
          <a:stretch>
            <a:fillRect/>
          </a:stretch>
        </p:blipFill>
        <p:spPr bwMode="auto">
          <a:xfrm>
            <a:off x="7715272" y="5786454"/>
            <a:ext cx="1038222" cy="857256"/>
          </a:xfrm>
          <a:prstGeom prst="rect">
            <a:avLst/>
          </a:prstGeom>
          <a:noFill/>
          <a:ln w="9525">
            <a:noFill/>
            <a:miter lim="800000"/>
            <a:headEnd/>
            <a:tailEnd/>
          </a:ln>
          <a:effectLst/>
        </p:spPr>
      </p:pic>
      <p:pic>
        <p:nvPicPr>
          <p:cNvPr id="2050" name="Picture 2"/>
          <p:cNvPicPr>
            <a:picLocks noChangeAspect="1" noChangeArrowheads="1"/>
          </p:cNvPicPr>
          <p:nvPr/>
        </p:nvPicPr>
        <p:blipFill>
          <a:blip r:embed="rId5"/>
          <a:srcRect/>
          <a:stretch>
            <a:fillRect/>
          </a:stretch>
        </p:blipFill>
        <p:spPr bwMode="auto">
          <a:xfrm>
            <a:off x="285720" y="2500306"/>
            <a:ext cx="1785951" cy="1714512"/>
          </a:xfrm>
          <a:prstGeom prst="roundRect">
            <a:avLst/>
          </a:prstGeom>
          <a:noFill/>
          <a:ln w="9525">
            <a:solidFill>
              <a:schemeClr val="accent3">
                <a:lumMod val="50000"/>
              </a:schemeClr>
            </a:solid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srcRect/>
          <a:stretch>
            <a:fillRect/>
          </a:stretch>
        </p:blipFill>
        <p:spPr bwMode="auto">
          <a:xfrm>
            <a:off x="0" y="0"/>
            <a:ext cx="9163050" cy="6915150"/>
          </a:xfrm>
          <a:prstGeom prst="rect">
            <a:avLst/>
          </a:prstGeom>
          <a:noFill/>
          <a:ln w="9525">
            <a:noFill/>
            <a:miter lim="800000"/>
            <a:headEnd/>
            <a:tailEnd/>
          </a:ln>
          <a:effectLst/>
        </p:spPr>
      </p:pic>
      <p:pic>
        <p:nvPicPr>
          <p:cNvPr id="5" name="Picture 2"/>
          <p:cNvPicPr>
            <a:picLocks noChangeAspect="1" noChangeArrowheads="1"/>
          </p:cNvPicPr>
          <p:nvPr/>
        </p:nvPicPr>
        <p:blipFill>
          <a:blip r:embed="rId3"/>
          <a:srcRect/>
          <a:stretch>
            <a:fillRect/>
          </a:stretch>
        </p:blipFill>
        <p:spPr bwMode="auto">
          <a:xfrm>
            <a:off x="7929586" y="5857892"/>
            <a:ext cx="1038222" cy="857256"/>
          </a:xfrm>
          <a:prstGeom prst="rect">
            <a:avLst/>
          </a:prstGeom>
          <a:noFill/>
          <a:ln w="9525">
            <a:solidFill>
              <a:srgbClr val="E5C609"/>
            </a:solidFill>
            <a:miter lim="800000"/>
            <a:headEnd/>
            <a:tailEnd/>
          </a:ln>
          <a:effectLst/>
        </p:spPr>
      </p:pic>
      <p:sp>
        <p:nvSpPr>
          <p:cNvPr id="9" name="Прямоугольник 8"/>
          <p:cNvSpPr/>
          <p:nvPr/>
        </p:nvSpPr>
        <p:spPr>
          <a:xfrm>
            <a:off x="1428728" y="1000109"/>
            <a:ext cx="6572296" cy="646331"/>
          </a:xfrm>
          <a:prstGeom prst="rect">
            <a:avLst/>
          </a:prstGeom>
        </p:spPr>
        <p:txBody>
          <a:bodyPr wrap="square">
            <a:spAutoFit/>
          </a:bodyPr>
          <a:lstStyle/>
          <a:p>
            <a:endParaRPr lang="ru-RU" b="1" i="1" dirty="0" smtClean="0"/>
          </a:p>
          <a:p>
            <a:endParaRPr lang="ru-RU" dirty="0"/>
          </a:p>
        </p:txBody>
      </p:sp>
      <p:sp>
        <p:nvSpPr>
          <p:cNvPr id="1025" name="Rectangle 1"/>
          <p:cNvSpPr>
            <a:spLocks noChangeArrowheads="1"/>
          </p:cNvSpPr>
          <p:nvPr/>
        </p:nvSpPr>
        <p:spPr bwMode="auto">
          <a:xfrm>
            <a:off x="1142976" y="714356"/>
            <a:ext cx="6929486" cy="47397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t>
            </a:r>
          </a:p>
          <a:p>
            <a:pPr marL="0" marR="0" lvl="0" indent="0" defTabSz="914400" rtl="0" eaLnBrk="1" fontAlgn="base" latinLnBrk="0" hangingPunct="1">
              <a:lnSpc>
                <a:spcPct val="100000"/>
              </a:lnSpc>
              <a:spcBef>
                <a:spcPct val="0"/>
              </a:spcBef>
              <a:spcAft>
                <a:spcPct val="0"/>
              </a:spcAft>
              <a:buClrTx/>
              <a:buSzTx/>
              <a:buFontTx/>
              <a:buNone/>
              <a:tabLst/>
            </a:pPr>
            <a:r>
              <a:rPr lang="ru-RU" sz="3200" b="1" dirty="0" smtClean="0">
                <a:solidFill>
                  <a:schemeClr val="accent2">
                    <a:lumMod val="50000"/>
                  </a:schemeClr>
                </a:solidFill>
              </a:rPr>
              <a:t>                              </a:t>
            </a:r>
            <a:r>
              <a:rPr lang="ru-RU" sz="3200" b="1" dirty="0" smtClean="0"/>
              <a:t>Задачи</a:t>
            </a:r>
            <a:endParaRPr kumimoji="0" lang="ru-RU" sz="3200" b="1" i="0" u="none" strike="noStrike" cap="none" normalizeH="0" baseline="0" dirty="0" smtClean="0">
              <a:ln>
                <a:noFill/>
              </a:ln>
              <a:effectLst/>
            </a:endParaRPr>
          </a:p>
          <a:p>
            <a:pPr marL="0" marR="0" lvl="0" indent="0" algn="l" defTabSz="914400" rtl="0" eaLnBrk="1" fontAlgn="base" latinLnBrk="0" hangingPunct="1">
              <a:lnSpc>
                <a:spcPct val="100000"/>
              </a:lnSpc>
              <a:spcBef>
                <a:spcPct val="0"/>
              </a:spcBef>
              <a:spcAft>
                <a:spcPct val="0"/>
              </a:spcAft>
              <a:buClrTx/>
              <a:buSzTx/>
              <a:buFontTx/>
              <a:buNone/>
              <a:tabLst/>
            </a:pPr>
            <a:r>
              <a:rPr lang="ru-RU" sz="1600" dirty="0" smtClean="0"/>
              <a:t>Данные тарифа за 2009г.</a:t>
            </a:r>
          </a:p>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t>Пылесос мощностью 600 Вт  р</a:t>
            </a:r>
            <a:r>
              <a:rPr kumimoji="0" lang="ru-RU" sz="2000" b="1" i="0" u="none" strike="noStrike" cap="none" normalizeH="0" baseline="0" dirty="0" smtClean="0">
                <a:ln>
                  <a:noFill/>
                </a:ln>
                <a:effectLst/>
              </a:rPr>
              <a:t>аботает при напряжении 220В. </a:t>
            </a:r>
          </a:p>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t>Определите: </a:t>
            </a:r>
          </a:p>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t>а) сопротивление;</a:t>
            </a:r>
          </a:p>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t>б</a:t>
            </a:r>
            <a:r>
              <a:rPr kumimoji="0" lang="ru-RU" sz="2000" b="1" i="0" u="none" strike="noStrike" cap="none" normalizeH="0" baseline="0" dirty="0" smtClean="0">
                <a:ln>
                  <a:noFill/>
                </a:ln>
                <a:effectLst/>
              </a:rPr>
              <a:t>) расход электрической энергии за 30 минут;</a:t>
            </a:r>
          </a:p>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t>г) стоимость электроэнергии, расходуемое пылесосом за данное время (при тарифе в г.Хабаровске дневном – 2,42 рубля за кВт/ч, и ночном – Т = 0,93 рубля за кВт/ч, если вы займетесь уборкой с 23.00 до 7.00 (при условии, что у вас собственный коттедж  и вы можете , не потревожив соседей, заняться генеральной уборкой ночью)).</a:t>
            </a:r>
          </a:p>
          <a:p>
            <a:pPr lvl="0" fontAlgn="base">
              <a:spcBef>
                <a:spcPct val="0"/>
              </a:spcBef>
              <a:spcAft>
                <a:spcPct val="0"/>
              </a:spcAft>
            </a:pPr>
            <a:r>
              <a:rPr lang="ru-RU" sz="2000" b="1" dirty="0" smtClean="0"/>
              <a:t> </a:t>
            </a:r>
            <a:endParaRPr kumimoji="0" lang="ru-RU" sz="2000" b="1" i="0" u="none" strike="noStrike" cap="none" normalizeH="0" baseline="0" dirty="0" smtClean="0">
              <a:ln>
                <a:noFill/>
              </a:ln>
              <a:effectLst/>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1600" dirty="0" smtClean="0">
              <a:solidFill>
                <a:schemeClr val="accent2">
                  <a:lumMod val="5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01" name="Object 5"/>
          <p:cNvGraphicFramePr>
            <a:graphicFrameLocks noChangeAspect="1"/>
          </p:cNvGraphicFramePr>
          <p:nvPr/>
        </p:nvGraphicFramePr>
        <p:xfrm>
          <a:off x="5000628" y="857232"/>
          <a:ext cx="590550" cy="228600"/>
        </p:xfrm>
        <a:graphic>
          <a:graphicData uri="http://schemas.openxmlformats.org/presentationml/2006/ole">
            <p:oleObj spid="_x0000_s4101" name="Формула" r:id="rId3" imgW="520474" imgH="203112" progId="Equation.3">
              <p:embed/>
            </p:oleObj>
          </a:graphicData>
        </a:graphic>
      </p:graphicFrame>
      <p:graphicFrame>
        <p:nvGraphicFramePr>
          <p:cNvPr id="4100" name="Object 4"/>
          <p:cNvGraphicFramePr>
            <a:graphicFrameLocks noChangeAspect="1"/>
          </p:cNvGraphicFramePr>
          <p:nvPr/>
        </p:nvGraphicFramePr>
        <p:xfrm>
          <a:off x="2786050" y="1142984"/>
          <a:ext cx="609600" cy="238125"/>
        </p:xfrm>
        <a:graphic>
          <a:graphicData uri="http://schemas.openxmlformats.org/presentationml/2006/ole">
            <p:oleObj spid="_x0000_s4100" name="Формула" r:id="rId4" imgW="533169" imgH="203112" progId="Equation.3">
              <p:embed/>
            </p:oleObj>
          </a:graphicData>
        </a:graphic>
      </p:graphicFrame>
      <p:graphicFrame>
        <p:nvGraphicFramePr>
          <p:cNvPr id="4098" name="Object 2"/>
          <p:cNvGraphicFramePr>
            <a:graphicFrameLocks noChangeAspect="1"/>
          </p:cNvGraphicFramePr>
          <p:nvPr/>
        </p:nvGraphicFramePr>
        <p:xfrm>
          <a:off x="285720" y="3643314"/>
          <a:ext cx="500066" cy="250033"/>
        </p:xfrm>
        <a:graphic>
          <a:graphicData uri="http://schemas.openxmlformats.org/presentationml/2006/ole">
            <p:oleObj spid="_x0000_s4098" name="Формула" r:id="rId5" imgW="317087" imgH="177569" progId="Equation.3">
              <p:embed/>
            </p:oleObj>
          </a:graphicData>
        </a:graphic>
      </p:graphicFrame>
      <p:graphicFrame>
        <p:nvGraphicFramePr>
          <p:cNvPr id="4097" name="Object 1"/>
          <p:cNvGraphicFramePr>
            <a:graphicFrameLocks noChangeAspect="1"/>
          </p:cNvGraphicFramePr>
          <p:nvPr/>
        </p:nvGraphicFramePr>
        <p:xfrm>
          <a:off x="2143108" y="4572008"/>
          <a:ext cx="3786214" cy="642942"/>
        </p:xfrm>
        <a:graphic>
          <a:graphicData uri="http://schemas.openxmlformats.org/presentationml/2006/ole">
            <p:oleObj spid="_x0000_s4097" name="Формула" r:id="rId6" imgW="1955800" imgH="419100" progId="Equation.3">
              <p:embed/>
            </p:oleObj>
          </a:graphicData>
        </a:graphic>
      </p:graphicFrame>
      <p:sp>
        <p:nvSpPr>
          <p:cNvPr id="4102" name="Rectangle 6"/>
          <p:cNvSpPr>
            <a:spLocks noChangeArrowheads="1"/>
          </p:cNvSpPr>
          <p:nvPr/>
        </p:nvSpPr>
        <p:spPr bwMode="auto">
          <a:xfrm>
            <a:off x="214282" y="285729"/>
            <a:ext cx="8715436" cy="6093976"/>
          </a:xfrm>
          <a:prstGeom prst="rect">
            <a:avLst/>
          </a:prstGeom>
          <a:noFill/>
          <a:ln w="28575">
            <a:solidFill>
              <a:srgbClr val="FDE16B"/>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Сколько стоит молния?</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ahoma" pitchFamily="34" charset="0"/>
              </a:rPr>
              <a:t>     </a:t>
            </a:r>
          </a:p>
          <a:p>
            <a:pPr lvl="0" eaLnBrk="0" fontAlgn="base" hangingPunct="0">
              <a:spcBef>
                <a:spcPct val="0"/>
              </a:spcBef>
              <a:spcAft>
                <a:spcPct val="0"/>
              </a:spcAf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ahoma" pitchFamily="34" charset="0"/>
              </a:rPr>
              <a:t>   П</a:t>
            </a:r>
            <a:r>
              <a:rPr kumimoji="0" lang="ru-RU" b="0" i="0" u="none" strike="noStrike" cap="none" normalizeH="0" baseline="0" dirty="0" smtClean="0">
                <a:ln>
                  <a:noFill/>
                </a:ln>
                <a:solidFill>
                  <a:schemeClr val="tx1"/>
                </a:solidFill>
                <a:effectLst/>
                <a:ea typeface="Times New Roman" pitchFamily="18" charset="0"/>
                <a:cs typeface="Tahoma" pitchFamily="34" charset="0"/>
              </a:rPr>
              <a:t>отенциал грозового облака примерно равен                  </a:t>
            </a:r>
            <a:r>
              <a:rPr lang="ru-RU" dirty="0" smtClean="0">
                <a:ea typeface="Times New Roman" pitchFamily="18" charset="0"/>
                <a:cs typeface="Tahoma" pitchFamily="34" charset="0"/>
              </a:rPr>
              <a:t>Максимальная сила тока оценивается при этом  в               Мощность в ваттах получим перемножением числа вольт на число ампер, при этом надо учесть, что пока длится разряд,  потенциал падает до нуля, поэтому при вычислении мощности мы возьмём средний потенциал, иначе говоря,  половину начального потенциала.</a:t>
            </a:r>
          </a:p>
          <a:p>
            <a:pPr eaLnBrk="0" fontAlgn="base" hangingPunct="0">
              <a:spcBef>
                <a:spcPct val="0"/>
              </a:spcBef>
              <a:spcAft>
                <a:spcPct val="0"/>
              </a:spcAft>
            </a:pPr>
            <a:endParaRPr lang="ru-RU" dirty="0" smtClean="0">
              <a:ea typeface="Times New Roman" pitchFamily="18" charset="0"/>
              <a:cs typeface="Tahoma" pitchFamily="34" charset="0"/>
            </a:endParaRPr>
          </a:p>
          <a:p>
            <a:pPr eaLnBrk="0" fontAlgn="base" hangingPunct="0">
              <a:spcBef>
                <a:spcPct val="0"/>
              </a:spcBef>
              <a:spcAft>
                <a:spcPct val="0"/>
              </a:spcAft>
            </a:pPr>
            <a:r>
              <a:rPr lang="ru-RU" dirty="0" smtClean="0">
                <a:ea typeface="Times New Roman" pitchFamily="18" charset="0"/>
                <a:cs typeface="Tahoma" pitchFamily="34" charset="0"/>
              </a:rPr>
              <a:t>           Мощность </a:t>
            </a:r>
            <a:r>
              <a:rPr lang="ru-RU" dirty="0" smtClean="0">
                <a:ea typeface="Times New Roman" pitchFamily="18" charset="0"/>
                <a:cs typeface="Tahoma" pitchFamily="34" charset="0"/>
              </a:rPr>
              <a:t>разряда –</a:t>
            </a:r>
          </a:p>
          <a:p>
            <a:pPr eaLnBrk="0" fontAlgn="base" hangingPunct="0">
              <a:spcBef>
                <a:spcPct val="0"/>
              </a:spcBef>
              <a:spcAft>
                <a:spcPct val="0"/>
              </a:spcAft>
            </a:pPr>
            <a:endParaRPr lang="ru-RU" dirty="0" smtClean="0">
              <a:ea typeface="Times New Roman" pitchFamily="18" charset="0"/>
              <a:cs typeface="Tahoma" pitchFamily="34" charset="0"/>
            </a:endParaRPr>
          </a:p>
          <a:p>
            <a:pPr eaLnBrk="0" fontAlgn="base" hangingPunct="0">
              <a:spcBef>
                <a:spcPct val="0"/>
              </a:spcBef>
              <a:spcAft>
                <a:spcPct val="0"/>
              </a:spcAft>
            </a:pPr>
            <a:r>
              <a:rPr lang="ru-RU" dirty="0" smtClean="0">
                <a:ea typeface="Times New Roman" pitchFamily="18" charset="0"/>
                <a:cs typeface="Tahoma" pitchFamily="34" charset="0"/>
              </a:rPr>
              <a:t>    Получив столь внушительною мощность мы, естественно, думаем, что и денежная стоимость молнии выражается огромной цифрой. Однако, чтобы получить энергию           </a:t>
            </a:r>
          </a:p>
          <a:p>
            <a:pPr eaLnBrk="0" fontAlgn="base" hangingPunct="0">
              <a:spcBef>
                <a:spcPct val="0"/>
              </a:spcBef>
              <a:spcAft>
                <a:spcPct val="0"/>
              </a:spcAft>
            </a:pPr>
            <a:r>
              <a:rPr lang="ru-RU" dirty="0" smtClean="0">
                <a:ea typeface="Times New Roman" pitchFamily="18" charset="0"/>
                <a:cs typeface="Tahoma" pitchFamily="34" charset="0"/>
              </a:rPr>
              <a:t>           в часах (ту, которая фигурирует в счетчиках электрического освещения), необходимо учесть время,  отдача столь значительной мощности длится около  тысячной доли секунды, за это время израсходуется:</a:t>
            </a:r>
          </a:p>
          <a:p>
            <a:pPr eaLnBrk="0" fontAlgn="base" hangingPunct="0">
              <a:spcBef>
                <a:spcPct val="0"/>
              </a:spcBef>
              <a:spcAft>
                <a:spcPct val="0"/>
              </a:spcAft>
            </a:pPr>
            <a:endParaRPr lang="ru-RU" dirty="0" smtClean="0">
              <a:latin typeface="Calibri" pitchFamily="34" charset="0"/>
              <a:ea typeface="Times New Roman" pitchFamily="18" charset="0"/>
              <a:cs typeface="Tahoma" pitchFamily="34" charset="0"/>
            </a:endParaRPr>
          </a:p>
          <a:p>
            <a:pPr eaLnBrk="0" fontAlgn="base" hangingPunct="0">
              <a:spcBef>
                <a:spcPct val="0"/>
              </a:spcBef>
              <a:spcAft>
                <a:spcPct val="0"/>
              </a:spcAft>
            </a:pPr>
            <a:endParaRPr lang="ru-RU" sz="1600" dirty="0" smtClean="0">
              <a:latin typeface="Calibri" pitchFamily="34" charset="0"/>
              <a:ea typeface="Times New Roman" pitchFamily="18" charset="0"/>
              <a:cs typeface="Tahoma" pitchFamily="34" charset="0"/>
            </a:endParaRPr>
          </a:p>
          <a:p>
            <a:pPr eaLnBrk="0" fontAlgn="base" hangingPunct="0">
              <a:spcBef>
                <a:spcPct val="0"/>
              </a:spcBef>
              <a:spcAft>
                <a:spcPct val="0"/>
              </a:spcAft>
            </a:pPr>
            <a:endParaRPr lang="ru-RU" sz="1600" dirty="0" smtClean="0">
              <a:latin typeface="Calibri" pitchFamily="34" charset="0"/>
              <a:ea typeface="Times New Roman" pitchFamily="18" charset="0"/>
              <a:cs typeface="Tahoma" pitchFamily="34" charset="0"/>
            </a:endParaRPr>
          </a:p>
          <a:p>
            <a:r>
              <a:rPr lang="ru-RU" dirty="0" smtClean="0"/>
              <a:t> </a:t>
            </a:r>
            <a:r>
              <a:rPr lang="ru-RU" dirty="0" smtClean="0"/>
              <a:t>Вычислите стоимость </a:t>
            </a:r>
            <a:r>
              <a:rPr lang="ru-RU" dirty="0" smtClean="0"/>
              <a:t>молнии для Хабаровска</a:t>
            </a:r>
            <a:r>
              <a:rPr lang="ru-RU" b="1" dirty="0" smtClean="0"/>
              <a:t>,</a:t>
            </a:r>
            <a:r>
              <a:rPr lang="ru-RU" dirty="0" smtClean="0"/>
              <a:t> если молния </a:t>
            </a:r>
            <a:r>
              <a:rPr lang="ru-RU" dirty="0" smtClean="0"/>
              <a:t>возникает: </a:t>
            </a:r>
          </a:p>
          <a:p>
            <a:pPr lvl="0"/>
            <a:r>
              <a:rPr lang="ru-RU" dirty="0" smtClean="0"/>
              <a:t>                а) днём</a:t>
            </a:r>
            <a:r>
              <a:rPr lang="ru-RU" dirty="0" smtClean="0"/>
              <a:t>? </a:t>
            </a:r>
          </a:p>
          <a:p>
            <a:pPr lvl="0"/>
            <a:r>
              <a:rPr lang="ru-RU" dirty="0" smtClean="0"/>
              <a:t>                б) ночью?</a:t>
            </a:r>
            <a:endParaRPr lang="ru-RU" sz="1200" dirty="0" smtClean="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4103" name="Rectangle 7"/>
          <p:cNvSpPr>
            <a:spLocks noChangeArrowheads="1"/>
          </p:cNvSpPr>
          <p:nvPr/>
        </p:nvSpPr>
        <p:spPr bwMode="auto">
          <a:xfrm flipV="1">
            <a:off x="1214414" y="2404726"/>
            <a:ext cx="642942"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sp>
        <p:nvSpPr>
          <p:cNvPr id="4109"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6" name="Picture 2"/>
          <p:cNvPicPr>
            <a:picLocks noChangeAspect="1" noChangeArrowheads="1"/>
          </p:cNvPicPr>
          <p:nvPr/>
        </p:nvPicPr>
        <p:blipFill>
          <a:blip r:embed="rId7"/>
          <a:srcRect/>
          <a:stretch>
            <a:fillRect/>
          </a:stretch>
        </p:blipFill>
        <p:spPr bwMode="auto">
          <a:xfrm>
            <a:off x="7858148" y="5857892"/>
            <a:ext cx="1038222" cy="714380"/>
          </a:xfrm>
          <a:prstGeom prst="rect">
            <a:avLst/>
          </a:prstGeom>
          <a:noFill/>
          <a:ln w="9525">
            <a:solidFill>
              <a:srgbClr val="E5C609"/>
            </a:solidFill>
            <a:miter lim="800000"/>
            <a:headEnd/>
            <a:tailEnd/>
          </a:ln>
          <a:effectLst/>
        </p:spPr>
      </p:pic>
      <p:sp>
        <p:nvSpPr>
          <p:cNvPr id="411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 name="Object 13"/>
          <p:cNvGraphicFramePr>
            <a:graphicFrameLocks noChangeAspect="1"/>
          </p:cNvGraphicFramePr>
          <p:nvPr/>
        </p:nvGraphicFramePr>
        <p:xfrm>
          <a:off x="3000364" y="2357430"/>
          <a:ext cx="5500726" cy="642942"/>
        </p:xfrm>
        <a:graphic>
          <a:graphicData uri="http://schemas.openxmlformats.org/presentationml/2006/ole">
            <p:oleObj spid="_x0000_s4109" name="Формула" r:id="rId8" imgW="2984500" imgH="419100" progId="Equation.3">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srcRect/>
          <a:stretch>
            <a:fillRect/>
          </a:stretch>
        </p:blipFill>
        <p:spPr bwMode="auto">
          <a:xfrm>
            <a:off x="0" y="0"/>
            <a:ext cx="9163050" cy="6915150"/>
          </a:xfrm>
          <a:prstGeom prst="rect">
            <a:avLst/>
          </a:prstGeom>
          <a:noFill/>
          <a:ln w="9525">
            <a:noFill/>
            <a:miter lim="800000"/>
            <a:headEnd/>
            <a:tailEnd/>
          </a:ln>
          <a:effectLst/>
        </p:spPr>
      </p:pic>
      <p:sp>
        <p:nvSpPr>
          <p:cNvPr id="26625" name="Rectangle 1"/>
          <p:cNvSpPr>
            <a:spLocks noChangeArrowheads="1"/>
          </p:cNvSpPr>
          <p:nvPr/>
        </p:nvSpPr>
        <p:spPr bwMode="auto">
          <a:xfrm>
            <a:off x="1142976" y="428604"/>
            <a:ext cx="7286676"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ru-RU" b="1" dirty="0" smtClean="0">
              <a:latin typeface="Calibri" pitchFamily="34" charset="0"/>
              <a:ea typeface="Times New Roman" pitchFamily="18"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chemeClr val="tx1"/>
              </a:solidFill>
              <a:effectLst/>
              <a:ea typeface="Times New Roman" pitchFamily="18"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b="1" dirty="0" smtClean="0">
              <a:ea typeface="Times New Roman" pitchFamily="18"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ea typeface="Times New Roman" pitchFamily="18" charset="0"/>
                <a:cs typeface="Tahoma" pitchFamily="34" charset="0"/>
              </a:rPr>
              <a:t>1.3ачем при перевозке горючих жидкостей к корпусу автоцистерны прикрепляют цепь, которая при движении волочится по земле?</a:t>
            </a:r>
            <a:r>
              <a:rPr kumimoji="0" lang="ru-RU" b="0" i="0" u="none" strike="noStrike" cap="none" normalizeH="0" baseline="0" dirty="0" smtClean="0">
                <a:ln>
                  <a:noFill/>
                </a:ln>
                <a:solidFill>
                  <a:schemeClr val="tx1"/>
                </a:solidFill>
                <a:effectLst/>
                <a:ea typeface="Times New Roman" pitchFamily="18" charset="0"/>
                <a:cs typeface="Tahoma" pitchFamily="34" charset="0"/>
              </a:rPr>
              <a:t> </a:t>
            </a:r>
            <a:endParaRPr kumimoji="0" lang="ru-RU"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1" i="0" u="none" strike="noStrike" cap="none" normalizeH="0" baseline="0" dirty="0" smtClean="0">
              <a:ln>
                <a:noFill/>
              </a:ln>
              <a:solidFill>
                <a:schemeClr val="tx1"/>
              </a:solidFill>
              <a:effectLst/>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ea typeface="Times New Roman" pitchFamily="18" charset="0"/>
                <a:cs typeface="Tahoma" pitchFamily="34" charset="0"/>
              </a:rPr>
              <a:t>2.Кто изобрел электрическую лампочку накаливания? </a:t>
            </a:r>
            <a:endParaRPr kumimoji="0" lang="ru-RU"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1" i="0" u="none" strike="noStrike" cap="none" normalizeH="0" baseline="0" dirty="0" smtClean="0">
              <a:ln>
                <a:noFill/>
              </a:ln>
              <a:solidFill>
                <a:schemeClr val="tx1"/>
              </a:solidFill>
              <a:effectLst/>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ea typeface="Times New Roman" pitchFamily="18" charset="0"/>
                <a:cs typeface="Tahoma" pitchFamily="34" charset="0"/>
              </a:rPr>
              <a:t>3.Он открыл один из важнейших количественный закон цепи электрического тока. Он установил постоянство силы тока в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ea typeface="Times New Roman" pitchFamily="18" charset="0"/>
                <a:cs typeface="Tahoma" pitchFamily="34" charset="0"/>
              </a:rPr>
              <a:t>различных участках цепи, показал, что сила тока убывает с увеличением длины провода и с уменьшением площади его поперечного сечения. Он нашел ряд из многих веществ по возрастанию сопротивления.</a:t>
            </a:r>
            <a:r>
              <a:rPr kumimoji="0" lang="ru-RU" b="0" i="0" u="none" strike="noStrike" cap="none" normalizeH="0" baseline="0" dirty="0" smtClean="0">
                <a:ln>
                  <a:noFill/>
                </a:ln>
                <a:solidFill>
                  <a:schemeClr val="tx1"/>
                </a:solidFill>
                <a:effectLst/>
                <a:ea typeface="Times New Roman" pitchFamily="18" charset="0"/>
                <a:cs typeface="Tahoma" pitchFamily="34" charset="0"/>
              </a:rPr>
              <a:t> </a:t>
            </a:r>
            <a:endParaRPr kumimoji="0" lang="ru-RU"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ea typeface="Times New Roman" pitchFamily="18" charset="0"/>
              <a:cs typeface="Tahoma" pitchFamily="34" charset="0"/>
            </a:endParaRPr>
          </a:p>
          <a:p>
            <a:pPr lvl="0" eaLnBrk="0" fontAlgn="base" hangingPunct="0">
              <a:spcBef>
                <a:spcPct val="0"/>
              </a:spcBef>
              <a:spcAft>
                <a:spcPct val="0"/>
              </a:spcAft>
            </a:pPr>
            <a:r>
              <a:rPr kumimoji="0" lang="ru-RU" b="1" i="0" u="none" strike="noStrike" cap="none" normalizeH="0" baseline="0" dirty="0" smtClean="0">
                <a:ln>
                  <a:noFill/>
                </a:ln>
                <a:solidFill>
                  <a:schemeClr val="tx1"/>
                </a:solidFill>
                <a:effectLst/>
                <a:ea typeface="Times New Roman" pitchFamily="18" charset="0"/>
                <a:cs typeface="Tahoma" pitchFamily="34" charset="0"/>
              </a:rPr>
              <a:t>4.По профессии пивовар, он был прекрасным экспериментатором, исследовал законы выделения теплоты электрическим током, внёс большой вклад в кинетическую теорию газов.</a:t>
            </a:r>
            <a:r>
              <a:rPr kumimoji="0" lang="ru-RU" b="0" i="0" u="none" strike="noStrike" cap="none" normalizeH="0" baseline="0" dirty="0" smtClean="0">
                <a:ln>
                  <a:noFill/>
                </a:ln>
                <a:solidFill>
                  <a:schemeClr val="tx1"/>
                </a:solidFill>
                <a:effectLst/>
                <a:ea typeface="Times New Roman" pitchFamily="18" charset="0"/>
                <a:cs typeface="Tahoma" pitchFamily="34" charset="0"/>
              </a:rPr>
              <a:t> </a:t>
            </a:r>
          </a:p>
          <a:p>
            <a:pPr lvl="0" eaLnBrk="0" fontAlgn="base" hangingPunct="0">
              <a:spcBef>
                <a:spcPct val="0"/>
              </a:spcBef>
              <a:spcAft>
                <a:spcPct val="0"/>
              </a:spcAft>
            </a:pPr>
            <a:endParaRPr lang="ru-RU" dirty="0" smtClean="0">
              <a:ea typeface="Times New Roman" pitchFamily="18" charset="0"/>
              <a:cs typeface="Tahoma" pitchFamily="34" charset="0"/>
            </a:endParaRPr>
          </a:p>
          <a:p>
            <a:pPr eaLnBrk="0" fontAlgn="base" hangingPunct="0">
              <a:spcBef>
                <a:spcPct val="0"/>
              </a:spcBef>
              <a:spcAft>
                <a:spcPct val="0"/>
              </a:spcAft>
            </a:pPr>
            <a:r>
              <a:rPr lang="ru-RU" b="1" dirty="0" smtClean="0"/>
              <a:t>5. Почему опасно во время грозы стоять в толпе? </a:t>
            </a:r>
            <a:endParaRPr lang="ru-RU" dirty="0" smtClean="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endParaRPr>
          </a:p>
        </p:txBody>
      </p:sp>
      <p:sp>
        <p:nvSpPr>
          <p:cNvPr id="7" name="Прямоугольник 6"/>
          <p:cNvSpPr/>
          <p:nvPr/>
        </p:nvSpPr>
        <p:spPr>
          <a:xfrm>
            <a:off x="2786050" y="357166"/>
            <a:ext cx="3786214" cy="954107"/>
          </a:xfrm>
          <a:prstGeom prst="rect">
            <a:avLst/>
          </a:prstGeom>
        </p:spPr>
        <p:txBody>
          <a:bodyPr wrap="square">
            <a:spAutoFit/>
          </a:bodyPr>
          <a:lstStyle/>
          <a:p>
            <a:endParaRPr lang="ru-RU" sz="2800" b="1" dirty="0" smtClean="0">
              <a:solidFill>
                <a:schemeClr val="accent2">
                  <a:lumMod val="50000"/>
                </a:schemeClr>
              </a:solidFill>
            </a:endParaRPr>
          </a:p>
          <a:p>
            <a:r>
              <a:rPr lang="ru-RU" sz="2800" b="1" dirty="0" smtClean="0">
                <a:solidFill>
                  <a:schemeClr val="accent2">
                    <a:lumMod val="50000"/>
                  </a:schemeClr>
                </a:solidFill>
              </a:rPr>
              <a:t>Вопросы викторины</a:t>
            </a:r>
            <a:endParaRPr lang="ru-RU" sz="2800" dirty="0"/>
          </a:p>
        </p:txBody>
      </p:sp>
      <p:pic>
        <p:nvPicPr>
          <p:cNvPr id="9" name="Picture 2"/>
          <p:cNvPicPr>
            <a:picLocks noChangeAspect="1" noChangeArrowheads="1"/>
          </p:cNvPicPr>
          <p:nvPr/>
        </p:nvPicPr>
        <p:blipFill>
          <a:blip r:embed="rId3"/>
          <a:srcRect/>
          <a:stretch>
            <a:fillRect/>
          </a:stretch>
        </p:blipFill>
        <p:spPr bwMode="auto">
          <a:xfrm>
            <a:off x="7929586" y="5857892"/>
            <a:ext cx="1038222" cy="857256"/>
          </a:xfrm>
          <a:prstGeom prst="rect">
            <a:avLst/>
          </a:prstGeom>
          <a:noFill/>
          <a:ln w="9525">
            <a:solidFill>
              <a:srgbClr val="E5C609"/>
            </a:solid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srcRect/>
          <a:stretch>
            <a:fillRect/>
          </a:stretch>
        </p:blipFill>
        <p:spPr bwMode="auto">
          <a:xfrm>
            <a:off x="0" y="0"/>
            <a:ext cx="9163050" cy="6915150"/>
          </a:xfrm>
          <a:prstGeom prst="rect">
            <a:avLst/>
          </a:prstGeom>
          <a:noFill/>
          <a:ln w="9525">
            <a:noFill/>
            <a:miter lim="800000"/>
            <a:headEnd/>
            <a:tailEnd/>
          </a:ln>
          <a:effectLst/>
        </p:spPr>
      </p:pic>
      <p:sp>
        <p:nvSpPr>
          <p:cNvPr id="5" name="Прямоугольник 4"/>
          <p:cNvSpPr/>
          <p:nvPr/>
        </p:nvSpPr>
        <p:spPr>
          <a:xfrm>
            <a:off x="1214414" y="714357"/>
            <a:ext cx="7000924" cy="5632311"/>
          </a:xfrm>
          <a:prstGeom prst="rect">
            <a:avLst/>
          </a:prstGeom>
        </p:spPr>
        <p:txBody>
          <a:bodyPr wrap="square">
            <a:spAutoFit/>
          </a:bodyPr>
          <a:lstStyle/>
          <a:p>
            <a:pPr lvl="0" eaLnBrk="0" fontAlgn="base" hangingPunct="0">
              <a:spcBef>
                <a:spcPct val="0"/>
              </a:spcBef>
              <a:spcAft>
                <a:spcPct val="0"/>
              </a:spcAft>
            </a:pPr>
            <a:endParaRPr lang="ru-RU" b="1" dirty="0" smtClean="0">
              <a:latin typeface="Calibri" pitchFamily="34" charset="0"/>
              <a:ea typeface="Times New Roman" pitchFamily="18" charset="0"/>
              <a:cs typeface="Tahoma" pitchFamily="34" charset="0"/>
            </a:endParaRPr>
          </a:p>
          <a:p>
            <a:pPr lvl="0"/>
            <a:r>
              <a:rPr lang="ru-RU" b="1" dirty="0" smtClean="0">
                <a:latin typeface="Calibri" pitchFamily="34" charset="0"/>
                <a:ea typeface="Times New Roman" pitchFamily="18" charset="0"/>
                <a:cs typeface="Tahoma" pitchFamily="34" charset="0"/>
              </a:rPr>
              <a:t>6. Он был рыцарем Почётного легиона, получил звание сенатора и графа. Наполеон не упускал случая посетить заседания Французской академии наук, где он выступал. Он изобрёл электрическую батарею, пышно названную «короной сосудов». </a:t>
            </a:r>
            <a:endParaRPr lang="ru-RU" dirty="0" smtClean="0">
              <a:latin typeface="Arial" pitchFamily="34" charset="0"/>
            </a:endParaRPr>
          </a:p>
          <a:p>
            <a:endParaRPr lang="ru-RU" b="1" dirty="0" smtClean="0">
              <a:latin typeface="Calibri" pitchFamily="34" charset="0"/>
              <a:ea typeface="Times New Roman" pitchFamily="18" charset="0"/>
              <a:cs typeface="Tahoma" pitchFamily="34" charset="0"/>
            </a:endParaRPr>
          </a:p>
          <a:p>
            <a:r>
              <a:rPr lang="ru-RU" b="1" dirty="0" smtClean="0">
                <a:latin typeface="Calibri" pitchFamily="34" charset="0"/>
                <a:ea typeface="Times New Roman" pitchFamily="18" charset="0"/>
                <a:cs typeface="Tahoma" pitchFamily="34" charset="0"/>
              </a:rPr>
              <a:t>7.Он стал академиком в 39 лет, причём в избрании не играли ни малейшей роли его работы по магнетизму и электричеству. Их, по существу, не было. Он был избран по секции геометрии за исследования в области математики и химии.</a:t>
            </a:r>
            <a:r>
              <a:rPr lang="ru-RU" dirty="0" smtClean="0">
                <a:latin typeface="Calibri" pitchFamily="34" charset="0"/>
                <a:ea typeface="Times New Roman" pitchFamily="18" charset="0"/>
                <a:cs typeface="Tahoma" pitchFamily="34" charset="0"/>
              </a:rPr>
              <a:t> </a:t>
            </a:r>
          </a:p>
          <a:p>
            <a:endParaRPr lang="ru-RU" b="1" dirty="0" smtClean="0">
              <a:latin typeface="Calibri" pitchFamily="34" charset="0"/>
              <a:cs typeface="Tahoma" pitchFamily="34" charset="0"/>
            </a:endParaRPr>
          </a:p>
          <a:p>
            <a:r>
              <a:rPr lang="ru-RU" b="1" dirty="0" smtClean="0"/>
              <a:t>8.Он открыл один из важнейших законов электричества в 1785 году, используя для этого крутильные весы. Приём, использованный им, лишний раз доказывает, что изобретательность человеческого ума не знает границ.</a:t>
            </a:r>
            <a:r>
              <a:rPr lang="ru-RU" dirty="0" smtClean="0"/>
              <a:t> </a:t>
            </a:r>
          </a:p>
          <a:p>
            <a:r>
              <a:rPr lang="ru-RU" dirty="0" smtClean="0"/>
              <a:t> </a:t>
            </a:r>
          </a:p>
          <a:p>
            <a:r>
              <a:rPr lang="ru-RU" b="1" dirty="0" smtClean="0"/>
              <a:t>9.Какое минимальное напряжение вызывает поражение человека электрическим током с тяжелым исходом?</a:t>
            </a:r>
            <a:r>
              <a:rPr lang="ru-RU" dirty="0" smtClean="0"/>
              <a:t>  </a:t>
            </a:r>
          </a:p>
          <a:p>
            <a:endParaRPr lang="ru-RU" dirty="0" smtClean="0"/>
          </a:p>
          <a:p>
            <a:pPr lvl="0" eaLnBrk="0" fontAlgn="base" hangingPunct="0">
              <a:spcBef>
                <a:spcPct val="0"/>
              </a:spcBef>
              <a:spcAft>
                <a:spcPct val="0"/>
              </a:spcAft>
            </a:pPr>
            <a:endParaRPr lang="ru-RU" dirty="0" smtClean="0">
              <a:latin typeface="Arial" pitchFamily="34" charset="0"/>
            </a:endParaRPr>
          </a:p>
        </p:txBody>
      </p:sp>
      <p:pic>
        <p:nvPicPr>
          <p:cNvPr id="10" name="Picture 2"/>
          <p:cNvPicPr>
            <a:picLocks noGrp="1" noChangeAspect="1" noChangeArrowheads="1"/>
          </p:cNvPicPr>
          <p:nvPr>
            <p:ph idx="1"/>
          </p:nvPr>
        </p:nvPicPr>
        <p:blipFill>
          <a:blip r:embed="rId3"/>
          <a:srcRect/>
          <a:stretch>
            <a:fillRect/>
          </a:stretch>
        </p:blipFill>
        <p:spPr bwMode="auto">
          <a:xfrm>
            <a:off x="7929586" y="5857892"/>
            <a:ext cx="1038222" cy="857256"/>
          </a:xfrm>
          <a:prstGeom prst="rect">
            <a:avLst/>
          </a:prstGeom>
          <a:noFill/>
          <a:ln w="9525">
            <a:solidFill>
              <a:srgbClr val="E5C609"/>
            </a:solid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4" name="Picture 2"/>
          <p:cNvPicPr>
            <a:picLocks noChangeAspect="1" noChangeArrowheads="1"/>
          </p:cNvPicPr>
          <p:nvPr/>
        </p:nvPicPr>
        <p:blipFill>
          <a:blip r:embed="rId2"/>
          <a:srcRect/>
          <a:stretch>
            <a:fillRect/>
          </a:stretch>
        </p:blipFill>
        <p:spPr bwMode="auto">
          <a:xfrm>
            <a:off x="0" y="0"/>
            <a:ext cx="9163050" cy="6915150"/>
          </a:xfrm>
          <a:prstGeom prst="rect">
            <a:avLst/>
          </a:prstGeom>
          <a:noFill/>
          <a:ln w="9525">
            <a:noFill/>
            <a:miter lim="800000"/>
            <a:headEnd/>
            <a:tailEnd/>
          </a:ln>
          <a:effectLst/>
        </p:spPr>
      </p:pic>
      <p:pic>
        <p:nvPicPr>
          <p:cNvPr id="5" name="Picture 2"/>
          <p:cNvPicPr>
            <a:picLocks noChangeAspect="1" noChangeArrowheads="1"/>
          </p:cNvPicPr>
          <p:nvPr/>
        </p:nvPicPr>
        <p:blipFill>
          <a:blip r:embed="rId3"/>
          <a:srcRect/>
          <a:stretch>
            <a:fillRect/>
          </a:stretch>
        </p:blipFill>
        <p:spPr bwMode="auto">
          <a:xfrm>
            <a:off x="7929586" y="5857892"/>
            <a:ext cx="1038222" cy="857256"/>
          </a:xfrm>
          <a:prstGeom prst="rect">
            <a:avLst/>
          </a:prstGeom>
          <a:noFill/>
          <a:ln w="9525">
            <a:solidFill>
              <a:srgbClr val="E5C609"/>
            </a:solidFill>
            <a:miter lim="800000"/>
            <a:headEnd/>
            <a:tailEnd/>
          </a:ln>
          <a:effectLst/>
        </p:spPr>
      </p:pic>
      <p:sp>
        <p:nvSpPr>
          <p:cNvPr id="29697" name="Rectangle 1"/>
          <p:cNvSpPr>
            <a:spLocks noChangeArrowheads="1"/>
          </p:cNvSpPr>
          <p:nvPr/>
        </p:nvSpPr>
        <p:spPr bwMode="auto">
          <a:xfrm>
            <a:off x="1214414" y="785794"/>
            <a:ext cx="685804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ea typeface="Times New Roman" pitchFamily="18" charset="0"/>
                <a:cs typeface="Tahoma" pitchFamily="34" charset="0"/>
              </a:rPr>
              <a:t>10.Отчего зависит биологическое действие тока и какой величины ток может вызвать смертельный исход? </a:t>
            </a:r>
            <a:endParaRPr kumimoji="0" lang="ru-RU"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1"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ea typeface="Times New Roman" pitchFamily="18" charset="0"/>
                <a:cs typeface="Arial" pitchFamily="34" charset="0"/>
              </a:rPr>
              <a:t>11.Если вдруг гроза застала вас на открытом месте за городом, а рядом с вами нет никакого укрытия от дождя, кроме одиноко стоящего дерева, под кроной которого так сухо и тепло? </a:t>
            </a:r>
            <a:r>
              <a:rPr kumimoji="0" lang="ru-RU" b="1" i="0" u="none" strike="noStrike" cap="none" normalizeH="0" baseline="0" dirty="0" smtClean="0">
                <a:ln>
                  <a:noFill/>
                </a:ln>
                <a:solidFill>
                  <a:schemeClr val="tx1"/>
                </a:solidFill>
                <a:effectLst/>
                <a:ea typeface="Times New Roman" pitchFamily="18" charset="0"/>
                <a:cs typeface="Tahoma" pitchFamily="34" charset="0"/>
              </a:rPr>
              <a:t>Почему молния, проходящая через дерево, может отклониться и пройти через человека, стоящего возле дерева?</a:t>
            </a:r>
            <a:r>
              <a:rPr kumimoji="0" lang="ru-RU" b="0" i="0" u="none" strike="noStrike" cap="none" normalizeH="0" baseline="0" dirty="0" smtClean="0">
                <a:ln>
                  <a:noFill/>
                </a:ln>
                <a:solidFill>
                  <a:schemeClr val="tx1"/>
                </a:solidFill>
                <a:effectLst/>
                <a:ea typeface="Times New Roman" pitchFamily="18" charset="0"/>
                <a:cs typeface="Tahoma"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endParaRPr>
          </a:p>
          <a:p>
            <a:pPr eaLnBrk="0" fontAlgn="base" hangingPunct="0">
              <a:spcBef>
                <a:spcPct val="0"/>
              </a:spcBef>
              <a:spcAft>
                <a:spcPct val="0"/>
              </a:spcAft>
            </a:pPr>
            <a:r>
              <a:rPr kumimoji="0" lang="ru-RU" b="1" i="0" u="none" strike="noStrike" cap="none" normalizeH="0" baseline="0" dirty="0" smtClean="0">
                <a:ln>
                  <a:noFill/>
                </a:ln>
                <a:solidFill>
                  <a:schemeClr val="tx1"/>
                </a:solidFill>
                <a:effectLst/>
                <a:ea typeface="Times New Roman" pitchFamily="18" charset="0"/>
                <a:cs typeface="Tahoma" pitchFamily="34" charset="0"/>
              </a:rPr>
              <a:t>12.Елочные гирлянды часто делают из лампочек для карманного фонаря. Лампочки соединяют последовательно, и тогда на каждую из них приходится очень малое напряжение. Почему же опасно, выкрутив одну лампочку, сунуть палец в ее патрон?</a:t>
            </a:r>
            <a:r>
              <a:rPr kumimoji="0" lang="ru-RU" b="0" i="0" u="none" strike="noStrike" cap="none" normalizeH="0" baseline="0" dirty="0" smtClean="0">
                <a:ln>
                  <a:noFill/>
                </a:ln>
                <a:solidFill>
                  <a:schemeClr val="tx1"/>
                </a:solidFill>
                <a:effectLst/>
                <a:ea typeface="Times New Roman" pitchFamily="18" charset="0"/>
                <a:cs typeface="Tahoma" pitchFamily="34" charset="0"/>
              </a:rPr>
              <a:t> </a:t>
            </a:r>
          </a:p>
          <a:p>
            <a:pPr eaLnBrk="0" fontAlgn="base" hangingPunct="0">
              <a:spcBef>
                <a:spcPct val="0"/>
              </a:spcBef>
              <a:spcAft>
                <a:spcPct val="0"/>
              </a:spcAft>
            </a:pPr>
            <a:endParaRPr lang="ru-RU" dirty="0" smtClean="0">
              <a:cs typeface="Tahoma" pitchFamily="34" charset="0"/>
            </a:endParaRPr>
          </a:p>
          <a:p>
            <a:pPr eaLnBrk="0" fontAlgn="base" hangingPunct="0">
              <a:spcBef>
                <a:spcPct val="0"/>
              </a:spcBef>
              <a:spcAft>
                <a:spcPct val="0"/>
              </a:spcAft>
            </a:pPr>
            <a:r>
              <a:rPr lang="ru-RU" b="1" dirty="0" smtClean="0"/>
              <a:t>13.Почему во время грозы опасно пользоваться сотовым телефоном? </a:t>
            </a:r>
          </a:p>
          <a:p>
            <a:pPr eaLnBrk="0" fontAlgn="base" hangingPunct="0">
              <a:spcBef>
                <a:spcPct val="0"/>
              </a:spcBef>
              <a:spcAft>
                <a:spcPct val="0"/>
              </a:spcAft>
            </a:pPr>
            <a:endParaRPr lang="ru-RU" b="1" dirty="0" smtClean="0"/>
          </a:p>
          <a:p>
            <a:pPr eaLnBrk="0" fontAlgn="base" hangingPunct="0">
              <a:spcBef>
                <a:spcPct val="0"/>
              </a:spcBef>
              <a:spcAft>
                <a:spcPct val="0"/>
              </a:spcAft>
            </a:pPr>
            <a:r>
              <a:rPr lang="ru-RU" b="1" dirty="0" smtClean="0"/>
              <a:t>14.Жители Южной Америки любят есть электрического угря. Но как его ловят? Ведь ловить его небезопасно.</a:t>
            </a:r>
            <a:endParaRPr lang="ru-RU" dirty="0" smtClean="0"/>
          </a:p>
          <a:p>
            <a:pPr eaLnBrk="0" fontAlgn="base" hangingPunct="0">
              <a:spcBef>
                <a:spcPct val="0"/>
              </a:spcBef>
              <a:spcAft>
                <a:spcPct val="0"/>
              </a:spcAft>
            </a:pPr>
            <a:endParaRPr lang="ru-RU" b="1" i="1" dirty="0" smtClean="0"/>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srcRect/>
          <a:stretch>
            <a:fillRect/>
          </a:stretch>
        </p:blipFill>
        <p:spPr bwMode="auto">
          <a:xfrm>
            <a:off x="0" y="-19050"/>
            <a:ext cx="9144000" cy="6877050"/>
          </a:xfrm>
          <a:prstGeom prst="rect">
            <a:avLst/>
          </a:prstGeom>
          <a:noFill/>
          <a:ln w="9525">
            <a:noFill/>
            <a:miter lim="800000"/>
            <a:headEnd/>
            <a:tailEnd/>
          </a:ln>
          <a:effectLst/>
        </p:spPr>
      </p:pic>
      <p:sp>
        <p:nvSpPr>
          <p:cNvPr id="13" name="Прямоугольник 12"/>
          <p:cNvSpPr/>
          <p:nvPr/>
        </p:nvSpPr>
        <p:spPr>
          <a:xfrm>
            <a:off x="2357422" y="714357"/>
            <a:ext cx="5929354" cy="5401479"/>
          </a:xfrm>
          <a:prstGeom prst="rect">
            <a:avLst/>
          </a:prstGeom>
          <a:ln w="28575">
            <a:solidFill>
              <a:srgbClr val="E5C609"/>
            </a:solidFill>
          </a:ln>
        </p:spPr>
        <p:txBody>
          <a:bodyPr wrap="square">
            <a:spAutoFit/>
          </a:bodyPr>
          <a:lstStyle/>
          <a:p>
            <a:r>
              <a:rPr lang="ru-RU" sz="2300" b="1" dirty="0" smtClean="0"/>
              <a:t>        Открытие  электрических явлений легенда приписывает мудрейшему из мыслителей древней Греции Фалесу, жившему более двух тысячелетий назад.  Фалес  находил  таинственные камешки  красивые и легкие. Эти привлекательные дары моря обладали  любопытным свойством: если их натирали шерстяной тряпочкой, то к ним прилипали пушинки, легкие кусочки дерева, травы. Такие камешки, выбрасываемые приливами и волнами морей, мы сейчас называем янтарем. Древние же греки янтарь называли электроном. Отсюда и образовалось слово электричество.</a:t>
            </a:r>
            <a:endParaRPr lang="ru-RU" sz="2300" b="1" dirty="0"/>
          </a:p>
        </p:txBody>
      </p:sp>
      <p:pic>
        <p:nvPicPr>
          <p:cNvPr id="14" name="Рисунок 13" descr="http://www.volnet.ru/~vipusknik/2005/it306/nowogilow/images/fal.jpg"/>
          <p:cNvPicPr/>
          <p:nvPr/>
        </p:nvPicPr>
        <p:blipFill>
          <a:blip r:embed="rId3"/>
          <a:srcRect/>
          <a:stretch>
            <a:fillRect/>
          </a:stretch>
        </p:blipFill>
        <p:spPr bwMode="auto">
          <a:xfrm>
            <a:off x="214282" y="428604"/>
            <a:ext cx="1928826" cy="2428892"/>
          </a:xfrm>
          <a:prstGeom prst="rect">
            <a:avLst/>
          </a:prstGeom>
          <a:noFill/>
          <a:ln w="9525">
            <a:noFill/>
            <a:miter lim="800000"/>
            <a:headEnd/>
            <a:tailEnd/>
          </a:ln>
        </p:spPr>
      </p:pic>
      <p:sp>
        <p:nvSpPr>
          <p:cNvPr id="15" name="Заголовок 1"/>
          <p:cNvSpPr txBox="1">
            <a:spLocks/>
          </p:cNvSpPr>
          <p:nvPr/>
        </p:nvSpPr>
        <p:spPr>
          <a:xfrm>
            <a:off x="214282" y="3000372"/>
            <a:ext cx="1928826" cy="1285884"/>
          </a:xfrm>
          <a:prstGeom prst="rect">
            <a:avLst/>
          </a:prstGeom>
          <a:ln w="28575">
            <a:solidFill>
              <a:srgbClr val="E5C609"/>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400" b="1" dirty="0" smtClean="0">
                <a:latin typeface="+mj-lt"/>
                <a:ea typeface="+mj-ea"/>
                <a:cs typeface="+mj-cs"/>
              </a:rPr>
              <a:t>Фалес</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1" i="0" u="none" strike="noStrike" kern="1200" cap="none" spc="0" normalizeH="0" baseline="0" noProof="0" dirty="0" smtClean="0">
                <a:ln>
                  <a:noFill/>
                </a:ln>
                <a:solidFill>
                  <a:schemeClr val="tx1"/>
                </a:solidFill>
                <a:effectLst/>
                <a:uLnTx/>
                <a:uFillTx/>
                <a:latin typeface="+mj-lt"/>
                <a:ea typeface="+mj-ea"/>
                <a:cs typeface="+mj-cs"/>
              </a:rPr>
              <a:t>Милетский</a:t>
            </a:r>
            <a:endParaRPr kumimoji="0" lang="ru-RU" sz="2400" b="1" i="0" u="none" strike="noStrike" kern="1200" cap="none" spc="0" normalizeH="0" baseline="0" noProof="0" dirty="0">
              <a:ln>
                <a:noFill/>
              </a:ln>
              <a:solidFill>
                <a:schemeClr val="tx1"/>
              </a:solidFill>
              <a:effectLst/>
              <a:uLnTx/>
              <a:uFillTx/>
              <a:latin typeface="+mj-lt"/>
              <a:ea typeface="+mj-ea"/>
              <a:cs typeface="+mj-cs"/>
            </a:endParaRPr>
          </a:p>
        </p:txBody>
      </p:sp>
      <p:pic>
        <p:nvPicPr>
          <p:cNvPr id="17" name="Picture 2"/>
          <p:cNvPicPr>
            <a:picLocks noChangeAspect="1" noChangeArrowheads="1"/>
          </p:cNvPicPr>
          <p:nvPr/>
        </p:nvPicPr>
        <p:blipFill>
          <a:blip r:embed="rId4"/>
          <a:srcRect/>
          <a:stretch>
            <a:fillRect/>
          </a:stretch>
        </p:blipFill>
        <p:spPr bwMode="auto">
          <a:xfrm>
            <a:off x="357158" y="4643446"/>
            <a:ext cx="1466850" cy="11906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86058"/>
            <a:ext cx="2214578" cy="1428760"/>
          </a:xfrm>
          <a:ln w="28575">
            <a:solidFill>
              <a:srgbClr val="E5C609"/>
            </a:solidFill>
          </a:ln>
        </p:spPr>
        <p:txBody>
          <a:bodyPr>
            <a:noAutofit/>
          </a:bodyPr>
          <a:lstStyle/>
          <a:p>
            <a:r>
              <a:rPr lang="ru-RU" sz="3200" b="1" dirty="0" smtClean="0"/>
              <a:t>Отто фон</a:t>
            </a:r>
            <a:br>
              <a:rPr lang="ru-RU" sz="3200" b="1" dirty="0" smtClean="0"/>
            </a:br>
            <a:r>
              <a:rPr lang="ru-RU" sz="3200" b="1" dirty="0" smtClean="0"/>
              <a:t>Герике</a:t>
            </a:r>
            <a:endParaRPr lang="ru-RU" sz="3200" b="1" dirty="0"/>
          </a:p>
        </p:txBody>
      </p:sp>
      <p:pic>
        <p:nvPicPr>
          <p:cNvPr id="4" name="Picture 2"/>
          <p:cNvPicPr>
            <a:picLocks noChangeAspect="1" noChangeArrowheads="1"/>
          </p:cNvPicPr>
          <p:nvPr/>
        </p:nvPicPr>
        <p:blipFill>
          <a:blip r:embed="rId2"/>
          <a:srcRect/>
          <a:stretch>
            <a:fillRect/>
          </a:stretch>
        </p:blipFill>
        <p:spPr bwMode="auto">
          <a:xfrm>
            <a:off x="285720" y="285728"/>
            <a:ext cx="2143140" cy="2286016"/>
          </a:xfrm>
          <a:prstGeom prst="rect">
            <a:avLst/>
          </a:prstGeom>
          <a:noFill/>
          <a:ln w="28575">
            <a:solidFill>
              <a:srgbClr val="E5C609"/>
            </a:solidFill>
            <a:miter lim="800000"/>
            <a:headEnd/>
            <a:tailEnd/>
          </a:ln>
          <a:effectLst/>
        </p:spPr>
      </p:pic>
      <p:sp>
        <p:nvSpPr>
          <p:cNvPr id="7" name="Заголовок 1"/>
          <p:cNvSpPr txBox="1">
            <a:spLocks/>
          </p:cNvSpPr>
          <p:nvPr/>
        </p:nvSpPr>
        <p:spPr>
          <a:xfrm>
            <a:off x="2714612" y="285728"/>
            <a:ext cx="6072230" cy="6286544"/>
          </a:xfrm>
          <a:prstGeom prst="rect">
            <a:avLst/>
          </a:prstGeom>
          <a:ln w="28575">
            <a:solidFill>
              <a:srgbClr val="E5C609"/>
            </a:solidFill>
          </a:ln>
        </p:spPr>
        <p:txBody>
          <a:bodyPr vert="horz" lIns="91440" tIns="45720" rIns="91440" bIns="45720" rtlCol="0" anchor="ctr">
            <a:normAutofit/>
          </a:bodyPr>
          <a:lstStyle/>
          <a:p>
            <a:pPr>
              <a:spcBef>
                <a:spcPct val="0"/>
              </a:spcBef>
            </a:pPr>
            <a:r>
              <a:rPr lang="ru-RU" sz="4400" dirty="0" smtClean="0"/>
              <a:t> </a:t>
            </a:r>
            <a:r>
              <a:rPr lang="ru-RU" sz="2800" b="1" dirty="0" smtClean="0"/>
              <a:t>В XVII веке немецкому ученому Отто Герике удалось создать электрическую машину, извлекавшую из натираемого шара отлитого из серы, значительные искры, уколы которых могли быть даже болезненными. Однако разгадка тайн «электрической жидкости», как в то время называли это электрическое явление, не была тогда найдена.</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1" name="Picture 3"/>
          <p:cNvPicPr>
            <a:picLocks noChangeAspect="1" noChangeArrowheads="1"/>
          </p:cNvPicPr>
          <p:nvPr/>
        </p:nvPicPr>
        <p:blipFill>
          <a:blip r:embed="rId3"/>
          <a:srcRect/>
          <a:stretch>
            <a:fillRect/>
          </a:stretch>
        </p:blipFill>
        <p:spPr bwMode="auto">
          <a:xfrm>
            <a:off x="214282" y="4500570"/>
            <a:ext cx="2286016" cy="1857388"/>
          </a:xfrm>
          <a:prstGeom prst="rect">
            <a:avLst/>
          </a:prstGeom>
          <a:noFill/>
          <a:ln w="28575">
            <a:solidFill>
              <a:srgbClr val="E5C609"/>
            </a:solidFill>
            <a:miter lim="800000"/>
            <a:headEnd/>
            <a:tailEnd/>
          </a:ln>
          <a:effectLst/>
        </p:spPr>
      </p:pic>
      <p:pic>
        <p:nvPicPr>
          <p:cNvPr id="12" name="Picture 2"/>
          <p:cNvPicPr>
            <a:picLocks noChangeAspect="1" noChangeArrowheads="1"/>
          </p:cNvPicPr>
          <p:nvPr/>
        </p:nvPicPr>
        <p:blipFill>
          <a:blip r:embed="rId4"/>
          <a:srcRect/>
          <a:stretch>
            <a:fillRect/>
          </a:stretch>
        </p:blipFill>
        <p:spPr bwMode="auto">
          <a:xfrm>
            <a:off x="6929454" y="5072074"/>
            <a:ext cx="1857388" cy="15001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643182"/>
            <a:ext cx="2143140" cy="1357322"/>
          </a:xfrm>
          <a:ln w="28575">
            <a:solidFill>
              <a:srgbClr val="E5C609"/>
            </a:solidFill>
          </a:ln>
        </p:spPr>
        <p:txBody>
          <a:bodyPr>
            <a:noAutofit/>
          </a:bodyPr>
          <a:lstStyle/>
          <a:p>
            <a:r>
              <a:rPr lang="ru-RU" sz="2800" b="1" dirty="0" smtClean="0"/>
              <a:t>Питер </a:t>
            </a:r>
            <a:r>
              <a:rPr lang="ru-RU" sz="2800" b="1" dirty="0" err="1" smtClean="0"/>
              <a:t>ван</a:t>
            </a:r>
            <a:r>
              <a:rPr lang="ru-RU" sz="2800" b="1" dirty="0" smtClean="0"/>
              <a:t> </a:t>
            </a:r>
            <a:r>
              <a:rPr lang="ru-RU" sz="2800" b="1" dirty="0" err="1" smtClean="0"/>
              <a:t>Мушенбрук</a:t>
            </a:r>
            <a:endParaRPr lang="ru-RU" sz="2800" b="1" dirty="0"/>
          </a:p>
        </p:txBody>
      </p:sp>
      <p:pic>
        <p:nvPicPr>
          <p:cNvPr id="3074" name="Picture 2"/>
          <p:cNvPicPr>
            <a:picLocks noChangeAspect="1" noChangeArrowheads="1"/>
          </p:cNvPicPr>
          <p:nvPr/>
        </p:nvPicPr>
        <p:blipFill>
          <a:blip r:embed="rId2"/>
          <a:srcRect/>
          <a:stretch>
            <a:fillRect/>
          </a:stretch>
        </p:blipFill>
        <p:spPr bwMode="auto">
          <a:xfrm>
            <a:off x="214282" y="4143380"/>
            <a:ext cx="2143140" cy="2000264"/>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285720" y="214290"/>
            <a:ext cx="2000264" cy="2286016"/>
          </a:xfrm>
          <a:prstGeom prst="rect">
            <a:avLst/>
          </a:prstGeom>
          <a:noFill/>
          <a:ln w="28575">
            <a:solidFill>
              <a:srgbClr val="E5C609"/>
            </a:solidFill>
            <a:miter lim="800000"/>
            <a:headEnd/>
            <a:tailEnd/>
          </a:ln>
          <a:effectLst/>
        </p:spPr>
      </p:pic>
      <p:sp>
        <p:nvSpPr>
          <p:cNvPr id="9" name="Прямоугольник 8"/>
          <p:cNvSpPr/>
          <p:nvPr/>
        </p:nvSpPr>
        <p:spPr>
          <a:xfrm>
            <a:off x="2500298" y="1"/>
            <a:ext cx="6643702" cy="6524863"/>
          </a:xfrm>
          <a:prstGeom prst="rect">
            <a:avLst/>
          </a:prstGeom>
          <a:ln w="28575">
            <a:solidFill>
              <a:srgbClr val="E5C609"/>
            </a:solidFill>
          </a:ln>
        </p:spPr>
        <p:txBody>
          <a:bodyPr wrap="square">
            <a:spAutoFit/>
          </a:bodyPr>
          <a:lstStyle/>
          <a:p>
            <a:r>
              <a:rPr lang="ru-RU" sz="2200" dirty="0" smtClean="0"/>
              <a:t>     </a:t>
            </a:r>
          </a:p>
          <a:p>
            <a:r>
              <a:rPr lang="ru-RU" sz="2200" b="1" dirty="0" smtClean="0"/>
              <a:t>    В середине XVII в. в Голландии, в Лейденском университете, ученые под руководством Питера </a:t>
            </a:r>
            <a:r>
              <a:rPr lang="ru-RU" sz="2200" b="1" dirty="0" err="1" smtClean="0"/>
              <a:t>ван</a:t>
            </a:r>
            <a:r>
              <a:rPr lang="ru-RU" sz="2200" b="1" dirty="0" smtClean="0"/>
              <a:t> </a:t>
            </a:r>
            <a:r>
              <a:rPr lang="ru-RU" sz="2200" b="1" dirty="0" err="1" smtClean="0"/>
              <a:t>Мушенбрука</a:t>
            </a:r>
            <a:r>
              <a:rPr lang="ru-RU" sz="2200" b="1" dirty="0" smtClean="0"/>
              <a:t> нашли способ накопления электрических зарядов. Таким накопителем электричества была лейденская банка. Она могла накапливать и долго сохранять значительное количество электричества. Если ее обкладки соединяли отрезком толстой проволоки, то в месте замыкания проскакивала сильная искра, и накопленный электрический заряд мгновенно исчезал. Если же обкладки заряженного прибора соединяли тонкой проволокой, она быстро нагревалась, вспыхивала и плавилась. Вывод мог быть один: по проволоке течет электрический ток, источником которого является электрически заряженная лейденская банка. Сейчас </a:t>
            </a:r>
          </a:p>
          <a:p>
            <a:r>
              <a:rPr lang="ru-RU" sz="2200" b="1" dirty="0" smtClean="0"/>
              <a:t>подобные приборы мы называем </a:t>
            </a:r>
          </a:p>
          <a:p>
            <a:r>
              <a:rPr lang="ru-RU" sz="2200" b="1" dirty="0" smtClean="0"/>
              <a:t>электрическими конденсаторами.</a:t>
            </a:r>
            <a:endParaRPr lang="ru-RU" sz="2200" b="1" dirty="0"/>
          </a:p>
        </p:txBody>
      </p:sp>
      <p:pic>
        <p:nvPicPr>
          <p:cNvPr id="11" name="Picture 2"/>
          <p:cNvPicPr>
            <a:picLocks noChangeAspect="1" noChangeArrowheads="1"/>
          </p:cNvPicPr>
          <p:nvPr/>
        </p:nvPicPr>
        <p:blipFill>
          <a:blip r:embed="rId4"/>
          <a:srcRect/>
          <a:stretch>
            <a:fillRect/>
          </a:stretch>
        </p:blipFill>
        <p:spPr bwMode="auto">
          <a:xfrm>
            <a:off x="7643834" y="5715016"/>
            <a:ext cx="1500166" cy="11429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214554"/>
            <a:ext cx="1643074" cy="1857388"/>
          </a:xfrm>
          <a:ln w="28575">
            <a:solidFill>
              <a:srgbClr val="E5C609"/>
            </a:solidFill>
          </a:ln>
        </p:spPr>
        <p:style>
          <a:lnRef idx="2">
            <a:schemeClr val="accent6"/>
          </a:lnRef>
          <a:fillRef idx="1">
            <a:schemeClr val="lt1"/>
          </a:fillRef>
          <a:effectRef idx="0">
            <a:schemeClr val="accent6"/>
          </a:effectRef>
          <a:fontRef idx="minor">
            <a:schemeClr val="dk1"/>
          </a:fontRef>
        </p:style>
        <p:txBody>
          <a:bodyPr>
            <a:normAutofit fontScale="90000"/>
          </a:bodyPr>
          <a:lstStyle/>
          <a:p>
            <a:r>
              <a:rPr lang="ru-RU" sz="2400" b="1" dirty="0" err="1" smtClean="0"/>
              <a:t>Луиджи</a:t>
            </a:r>
            <a:r>
              <a:rPr lang="ru-RU" sz="2400" b="1" dirty="0" smtClean="0"/>
              <a:t> </a:t>
            </a:r>
            <a:r>
              <a:rPr lang="ru-RU" sz="2400" b="1" dirty="0" err="1" smtClean="0"/>
              <a:t>Гальвани</a:t>
            </a:r>
            <a:r>
              <a:rPr lang="ru-RU" sz="2400" b="1" dirty="0" smtClean="0"/>
              <a:t> </a:t>
            </a:r>
            <a:br>
              <a:rPr lang="ru-RU" sz="2400" b="1" dirty="0" smtClean="0"/>
            </a:br>
            <a:r>
              <a:rPr lang="ru-RU" sz="2400" b="1" dirty="0" smtClean="0"/>
              <a:t>и </a:t>
            </a:r>
            <a:br>
              <a:rPr lang="ru-RU" sz="2400" b="1" dirty="0" smtClean="0"/>
            </a:br>
            <a:r>
              <a:rPr lang="ru-RU" sz="2400" b="1" dirty="0" smtClean="0"/>
              <a:t>Александр Вольта</a:t>
            </a:r>
            <a:endParaRPr lang="ru-RU" sz="2400" b="1" dirty="0"/>
          </a:p>
        </p:txBody>
      </p:sp>
      <p:pic>
        <p:nvPicPr>
          <p:cNvPr id="2050" name="Picture 2"/>
          <p:cNvPicPr>
            <a:picLocks noChangeAspect="1" noChangeArrowheads="1"/>
          </p:cNvPicPr>
          <p:nvPr/>
        </p:nvPicPr>
        <p:blipFill>
          <a:blip r:embed="rId2"/>
          <a:srcRect/>
          <a:stretch>
            <a:fillRect/>
          </a:stretch>
        </p:blipFill>
        <p:spPr bwMode="auto">
          <a:xfrm>
            <a:off x="7286644" y="5667375"/>
            <a:ext cx="1857356" cy="119062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grayscl/>
          </a:blip>
          <a:srcRect/>
          <a:stretch>
            <a:fillRect/>
          </a:stretch>
        </p:blipFill>
        <p:spPr bwMode="auto">
          <a:xfrm>
            <a:off x="7143768" y="214290"/>
            <a:ext cx="1738316" cy="4714908"/>
          </a:xfrm>
          <a:prstGeom prst="rect">
            <a:avLst/>
          </a:prstGeom>
          <a:noFill/>
          <a:ln w="28575">
            <a:solidFill>
              <a:srgbClr val="E5C609"/>
            </a:solid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142844" y="214290"/>
            <a:ext cx="1500198" cy="1785950"/>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a:srcRect/>
          <a:stretch>
            <a:fillRect/>
          </a:stretch>
        </p:blipFill>
        <p:spPr bwMode="auto">
          <a:xfrm>
            <a:off x="214282" y="4214818"/>
            <a:ext cx="1643073" cy="1857388"/>
          </a:xfrm>
          <a:prstGeom prst="rect">
            <a:avLst/>
          </a:prstGeom>
          <a:noFill/>
          <a:ln w="9525">
            <a:noFill/>
            <a:miter lim="800000"/>
            <a:headEnd/>
            <a:tailEnd/>
          </a:ln>
          <a:effectLst/>
        </p:spPr>
      </p:pic>
      <p:sp>
        <p:nvSpPr>
          <p:cNvPr id="10" name="Прямоугольник 9"/>
          <p:cNvSpPr/>
          <p:nvPr/>
        </p:nvSpPr>
        <p:spPr>
          <a:xfrm>
            <a:off x="2071670" y="197346"/>
            <a:ext cx="4786330" cy="6678751"/>
          </a:xfrm>
          <a:prstGeom prst="rect">
            <a:avLst/>
          </a:prstGeom>
        </p:spPr>
        <p:txBody>
          <a:bodyPr wrap="square">
            <a:spAutoFit/>
          </a:bodyPr>
          <a:lstStyle/>
          <a:p>
            <a:pPr lvl="0" fontAlgn="base">
              <a:spcBef>
                <a:spcPct val="0"/>
              </a:spcBef>
              <a:spcAft>
                <a:spcPct val="0"/>
              </a:spcAft>
            </a:pPr>
            <a:r>
              <a:rPr lang="ru-RU" b="1" dirty="0" smtClean="0"/>
              <a:t> В 1791 году итальянский анатом </a:t>
            </a:r>
            <a:r>
              <a:rPr lang="ru-RU" b="1" dirty="0" err="1" smtClean="0"/>
              <a:t>Луиджи</a:t>
            </a:r>
            <a:r>
              <a:rPr lang="ru-RU" b="1" dirty="0" smtClean="0"/>
              <a:t> </a:t>
            </a:r>
            <a:r>
              <a:rPr lang="ru-RU" b="1" dirty="0" err="1" smtClean="0"/>
              <a:t>Гальвани</a:t>
            </a:r>
            <a:r>
              <a:rPr lang="ru-RU" b="1" dirty="0" smtClean="0"/>
              <a:t> обнаружил появление электричества при соприкосновении двух разнородных металлов с телом препарированной лягушки. Сам </a:t>
            </a:r>
            <a:r>
              <a:rPr lang="ru-RU" b="1" dirty="0" err="1" smtClean="0"/>
              <a:t>Гальвани</a:t>
            </a:r>
            <a:r>
              <a:rPr lang="ru-RU" b="1" dirty="0" smtClean="0"/>
              <a:t> ошибочно считал, что это явление вызывается наличием особого животного электричества. </a:t>
            </a:r>
          </a:p>
          <a:p>
            <a:pPr lvl="0" fontAlgn="base">
              <a:spcBef>
                <a:spcPct val="0"/>
              </a:spcBef>
              <a:spcAft>
                <a:spcPct val="0"/>
              </a:spcAft>
            </a:pPr>
            <a:r>
              <a:rPr lang="ru-RU" b="1" dirty="0" smtClean="0">
                <a:latin typeface="Calibri" pitchFamily="34" charset="0"/>
                <a:ea typeface="Times New Roman" pitchFamily="18" charset="0"/>
                <a:cs typeface="Times New Roman" pitchFamily="18" charset="0"/>
              </a:rPr>
              <a:t>  Более совершенный, а главное почти непрерывный источник электрического тока изобрел в конце XVIII в. итальянский физик Александр Вольта. Между небольшими дисками из меди и цинка он помещал суконку, смоченную раствором кислоты. Пока прокладка влажная, между дисками и раствором происходит химическая реакция, создающая в проводнике, соединяющем диски, слабый электрический ток. Соединяя пары дисков в батарею, можно было получать уже значительный электрический ток. Такие батареи называли вольтовыми столбами. Они-то и положили начало электротехнике.</a:t>
            </a:r>
            <a:endParaRPr lang="ru-RU" b="1" dirty="0" smtClean="0">
              <a:latin typeface="Arial" pitchFamily="34" charset="0"/>
            </a:endParaRPr>
          </a:p>
          <a:p>
            <a:pPr lvl="0" eaLnBrk="0" fontAlgn="base" hangingPunct="0">
              <a:spcBef>
                <a:spcPct val="0"/>
              </a:spcBef>
              <a:spcAft>
                <a:spcPct val="0"/>
              </a:spcAft>
            </a:pPr>
            <a:endParaRPr lang="ru-RU" sz="1400" b="1" dirty="0" smtClean="0">
              <a:latin typeface="Arial" pitchFamily="34" charset="0"/>
            </a:endParaRPr>
          </a:p>
        </p:txBody>
      </p:sp>
      <p:sp>
        <p:nvSpPr>
          <p:cNvPr id="12" name="Rectangle 6"/>
          <p:cNvSpPr>
            <a:spLocks noChangeArrowheads="1"/>
          </p:cNvSpPr>
          <p:nvPr/>
        </p:nvSpPr>
        <p:spPr bwMode="auto">
          <a:xfrm>
            <a:off x="7072330" y="5072074"/>
            <a:ext cx="1785950" cy="400110"/>
          </a:xfrm>
          <a:prstGeom prst="rect">
            <a:avLst/>
          </a:prstGeom>
          <a:noFill/>
          <a:ln w="28575">
            <a:solidFill>
              <a:srgbClr val="E5C609"/>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ea typeface="Times New Roman" pitchFamily="18" charset="0"/>
                <a:cs typeface="Times New Roman" pitchFamily="18" charset="0"/>
              </a:rPr>
              <a:t>Вольтов столб</a:t>
            </a:r>
            <a:endParaRPr kumimoji="0" lang="ru-RU" sz="2000" b="1"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2"/>
          <a:srcRect/>
          <a:stretch>
            <a:fillRect/>
          </a:stretch>
        </p:blipFill>
        <p:spPr bwMode="auto">
          <a:xfrm>
            <a:off x="0" y="0"/>
            <a:ext cx="9144000" cy="6877050"/>
          </a:xfrm>
          <a:prstGeom prst="rect">
            <a:avLst/>
          </a:prstGeom>
          <a:noFill/>
          <a:ln w="9525">
            <a:noFill/>
            <a:miter lim="800000"/>
            <a:headEnd/>
            <a:tailEnd/>
          </a:ln>
          <a:effectLst/>
        </p:spPr>
      </p:pic>
      <p:sp>
        <p:nvSpPr>
          <p:cNvPr id="2" name="Заголовок 1"/>
          <p:cNvSpPr>
            <a:spLocks noGrp="1"/>
          </p:cNvSpPr>
          <p:nvPr>
            <p:ph type="title"/>
          </p:nvPr>
        </p:nvSpPr>
        <p:spPr>
          <a:xfrm>
            <a:off x="214282" y="2643182"/>
            <a:ext cx="1785950" cy="857256"/>
          </a:xfrm>
          <a:ln w="28575">
            <a:solidFill>
              <a:srgbClr val="E5C609"/>
            </a:solidFill>
          </a:ln>
        </p:spPr>
        <p:txBody>
          <a:bodyPr>
            <a:normAutofit/>
          </a:bodyPr>
          <a:lstStyle/>
          <a:p>
            <a:pPr algn="l"/>
            <a:r>
              <a:rPr lang="ru-RU" sz="2400" b="1" dirty="0" smtClean="0">
                <a:solidFill>
                  <a:srgbClr val="000000"/>
                </a:solidFill>
                <a:ea typeface="MS Mincho" pitchFamily="49" charset="-128"/>
                <a:cs typeface="Arial" pitchFamily="34" charset="0"/>
              </a:rPr>
              <a:t>В.В.Петров</a:t>
            </a:r>
            <a:endParaRPr lang="ru-RU" sz="2400" b="1" dirty="0"/>
          </a:p>
        </p:txBody>
      </p:sp>
      <p:pic>
        <p:nvPicPr>
          <p:cNvPr id="4097" name="Picture 1"/>
          <p:cNvPicPr>
            <a:picLocks noGrp="1" noChangeAspect="1" noChangeArrowheads="1"/>
          </p:cNvPicPr>
          <p:nvPr>
            <p:ph idx="1"/>
          </p:nvPr>
        </p:nvPicPr>
        <p:blipFill>
          <a:blip r:embed="rId3"/>
          <a:srcRect/>
          <a:stretch>
            <a:fillRect/>
          </a:stretch>
        </p:blipFill>
        <p:spPr bwMode="auto">
          <a:xfrm>
            <a:off x="285720" y="428604"/>
            <a:ext cx="1714512" cy="2000264"/>
          </a:xfrm>
          <a:prstGeom prst="rect">
            <a:avLst/>
          </a:prstGeom>
          <a:noFill/>
          <a:ln w="9525">
            <a:noFill/>
            <a:miter lim="800000"/>
            <a:headEnd/>
            <a:tailEnd/>
          </a:ln>
          <a:effectLst/>
        </p:spPr>
      </p:pic>
      <p:pic>
        <p:nvPicPr>
          <p:cNvPr id="9" name="Picture 2"/>
          <p:cNvPicPr>
            <a:picLocks noChangeAspect="1" noChangeArrowheads="1"/>
          </p:cNvPicPr>
          <p:nvPr/>
        </p:nvPicPr>
        <p:blipFill>
          <a:blip r:embed="rId4"/>
          <a:srcRect/>
          <a:stretch>
            <a:fillRect/>
          </a:stretch>
        </p:blipFill>
        <p:spPr bwMode="auto">
          <a:xfrm>
            <a:off x="214282" y="4429132"/>
            <a:ext cx="1857388" cy="1500198"/>
          </a:xfrm>
          <a:prstGeom prst="rect">
            <a:avLst/>
          </a:prstGeom>
          <a:noFill/>
          <a:ln w="9525">
            <a:noFill/>
            <a:miter lim="800000"/>
            <a:headEnd/>
            <a:tailEnd/>
          </a:ln>
          <a:effectLst/>
        </p:spPr>
      </p:pic>
      <p:sp>
        <p:nvSpPr>
          <p:cNvPr id="4100" name="Rectangle 4"/>
          <p:cNvSpPr>
            <a:spLocks noChangeArrowheads="1"/>
          </p:cNvSpPr>
          <p:nvPr/>
        </p:nvSpPr>
        <p:spPr bwMode="auto">
          <a:xfrm>
            <a:off x="2143108" y="714356"/>
            <a:ext cx="6072230" cy="5429288"/>
          </a:xfrm>
          <a:prstGeom prst="rect">
            <a:avLst/>
          </a:prstGeom>
          <a:noFill/>
          <a:ln w="28575">
            <a:solidFill>
              <a:srgbClr val="E5C609"/>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ea typeface="MS Mincho" pitchFamily="49" charset="-128"/>
                <a:cs typeface="Arial" pitchFamily="34" charset="0"/>
              </a:rPr>
              <a:t>Одним из первых глубоко исследовал свойства электрического тока в 1801-1802 годах петербургский академик В.В. Петров. Работы этого выдающегося ученого, построившего самую крупную в мире в те годы батарею из 4200 медных и цинковых кружков, установило возможность практического использования электрического тока для нагрева проводников. Кроме того, Петров наблюдал явление электрического разряда между концами слегка разведенных углей как в воздухе, так и в других газах и вакууме, получившее название электрической дуги. Петров не только описал открытое им явление, но и указал на возможность его использования для освещения или плавки металлов и тем самым впервые высказал мысль о практическом применении электрического тока. </a:t>
            </a:r>
            <a:endParaRPr kumimoji="0" lang="ru-RU" sz="2000" b="1"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www.alfawit.info/12.files/image056.jpg"/>
          <p:cNvPicPr/>
          <p:nvPr/>
        </p:nvPicPr>
        <p:blipFill>
          <a:blip r:embed="rId2"/>
          <a:srcRect/>
          <a:stretch>
            <a:fillRect/>
          </a:stretch>
        </p:blipFill>
        <p:spPr bwMode="auto">
          <a:xfrm rot="419934">
            <a:off x="127515" y="4311641"/>
            <a:ext cx="2587423" cy="928694"/>
          </a:xfrm>
          <a:prstGeom prst="rect">
            <a:avLst/>
          </a:prstGeom>
          <a:noFill/>
          <a:ln w="9525">
            <a:noFill/>
            <a:miter lim="800000"/>
            <a:headEnd/>
            <a:tailEnd/>
          </a:ln>
        </p:spPr>
      </p:pic>
      <p:sp>
        <p:nvSpPr>
          <p:cNvPr id="1025" name="Rectangle 1"/>
          <p:cNvSpPr>
            <a:spLocks noChangeArrowheads="1"/>
          </p:cNvSpPr>
          <p:nvPr/>
        </p:nvSpPr>
        <p:spPr bwMode="auto">
          <a:xfrm>
            <a:off x="285720" y="5572140"/>
            <a:ext cx="2071702" cy="523220"/>
          </a:xfrm>
          <a:prstGeom prst="rect">
            <a:avLst/>
          </a:prstGeom>
          <a:noFill/>
          <a:ln w="28575">
            <a:solidFill>
              <a:srgbClr val="E5C609"/>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Африканский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электрический сом.</a:t>
            </a:r>
            <a:endParaRPr kumimoji="0" lang="ru-RU" sz="1400" b="0" i="0" u="none" strike="noStrike" cap="none" normalizeH="0" baseline="0" dirty="0" smtClean="0">
              <a:ln>
                <a:noFill/>
              </a:ln>
              <a:solidFill>
                <a:schemeClr val="accent2">
                  <a:lumMod val="50000"/>
                </a:schemeClr>
              </a:solidFill>
              <a:effectLst/>
              <a:latin typeface="Arial" pitchFamily="34" charset="0"/>
            </a:endParaRPr>
          </a:p>
        </p:txBody>
      </p:sp>
      <p:pic>
        <p:nvPicPr>
          <p:cNvPr id="6" name="Рисунок 5" descr="http://www.alfawit.info/12.files/image057.jpg"/>
          <p:cNvPicPr/>
          <p:nvPr/>
        </p:nvPicPr>
        <p:blipFill>
          <a:blip r:embed="rId3"/>
          <a:srcRect/>
          <a:stretch>
            <a:fillRect/>
          </a:stretch>
        </p:blipFill>
        <p:spPr bwMode="auto">
          <a:xfrm rot="20844472">
            <a:off x="70050" y="2271695"/>
            <a:ext cx="2592770" cy="928693"/>
          </a:xfrm>
          <a:prstGeom prst="rect">
            <a:avLst/>
          </a:prstGeom>
          <a:noFill/>
          <a:ln w="9525">
            <a:noFill/>
            <a:miter lim="800000"/>
            <a:headEnd/>
            <a:tailEnd/>
          </a:ln>
        </p:spPr>
      </p:pic>
      <p:sp>
        <p:nvSpPr>
          <p:cNvPr id="1026" name="Rectangle 2"/>
          <p:cNvSpPr>
            <a:spLocks noChangeArrowheads="1"/>
          </p:cNvSpPr>
          <p:nvPr/>
        </p:nvSpPr>
        <p:spPr bwMode="auto">
          <a:xfrm>
            <a:off x="214282" y="3571876"/>
            <a:ext cx="2143140" cy="523220"/>
          </a:xfrm>
          <a:prstGeom prst="rect">
            <a:avLst/>
          </a:prstGeom>
          <a:noFill/>
          <a:ln w="28575">
            <a:solidFill>
              <a:srgbClr val="E5C609"/>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Американский электрический угорь.</a:t>
            </a:r>
            <a:endParaRPr kumimoji="0" lang="ru-RU" sz="1400" b="0" i="0" u="none" strike="noStrike" cap="none" normalizeH="0" baseline="0" dirty="0" smtClean="0">
              <a:ln>
                <a:noFill/>
              </a:ln>
              <a:solidFill>
                <a:schemeClr val="accent2">
                  <a:lumMod val="50000"/>
                </a:schemeClr>
              </a:solidFill>
              <a:effectLst/>
              <a:latin typeface="Arial" pitchFamily="34" charset="0"/>
            </a:endParaRPr>
          </a:p>
        </p:txBody>
      </p:sp>
      <p:pic>
        <p:nvPicPr>
          <p:cNvPr id="8" name="Рисунок 7" descr="http://www.alfawit.info/12.files/image058.jpg"/>
          <p:cNvPicPr/>
          <p:nvPr/>
        </p:nvPicPr>
        <p:blipFill>
          <a:blip r:embed="rId4"/>
          <a:srcRect/>
          <a:stretch>
            <a:fillRect/>
          </a:stretch>
        </p:blipFill>
        <p:spPr bwMode="auto">
          <a:xfrm rot="20543943">
            <a:off x="74646" y="552048"/>
            <a:ext cx="2809664" cy="928694"/>
          </a:xfrm>
          <a:prstGeom prst="rect">
            <a:avLst/>
          </a:prstGeom>
          <a:noFill/>
          <a:ln w="9525">
            <a:noFill/>
            <a:miter lim="800000"/>
            <a:headEnd/>
            <a:tailEnd/>
          </a:ln>
        </p:spPr>
      </p:pic>
      <p:sp>
        <p:nvSpPr>
          <p:cNvPr id="1027" name="Rectangle 3"/>
          <p:cNvSpPr>
            <a:spLocks noChangeArrowheads="1"/>
          </p:cNvSpPr>
          <p:nvPr/>
        </p:nvSpPr>
        <p:spPr bwMode="auto">
          <a:xfrm>
            <a:off x="285720" y="1785927"/>
            <a:ext cx="2071702" cy="307777"/>
          </a:xfrm>
          <a:prstGeom prst="rect">
            <a:avLst/>
          </a:prstGeom>
          <a:noFill/>
          <a:ln w="28575">
            <a:solidFill>
              <a:srgbClr val="E5C609"/>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Электрический скат</a:t>
            </a:r>
            <a:r>
              <a:rPr kumimoji="0" lang="ru-RU" sz="1200" b="1" i="1"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a:t>
            </a:r>
            <a:endParaRPr kumimoji="0" lang="ru-RU" sz="1800" b="0" i="0" u="none" strike="noStrike" cap="none" normalizeH="0" baseline="0" dirty="0" smtClean="0">
              <a:ln>
                <a:noFill/>
              </a:ln>
              <a:solidFill>
                <a:schemeClr val="accent2">
                  <a:lumMod val="50000"/>
                </a:schemeClr>
              </a:solidFill>
              <a:effectLst/>
              <a:latin typeface="Arial" pitchFamily="34" charset="0"/>
            </a:endParaRPr>
          </a:p>
        </p:txBody>
      </p:sp>
      <p:sp>
        <p:nvSpPr>
          <p:cNvPr id="1028" name="Rectangle 4"/>
          <p:cNvSpPr>
            <a:spLocks noChangeArrowheads="1"/>
          </p:cNvSpPr>
          <p:nvPr/>
        </p:nvSpPr>
        <p:spPr bwMode="auto">
          <a:xfrm>
            <a:off x="2714612" y="142852"/>
            <a:ext cx="6215106" cy="6463308"/>
          </a:xfrm>
          <a:prstGeom prst="rect">
            <a:avLst/>
          </a:prstGeom>
          <a:noFill/>
          <a:ln w="28575">
            <a:solidFill>
              <a:srgbClr val="E5C609"/>
            </a:solidFill>
            <a:miter lim="800000"/>
            <a:headEnd/>
            <a:tailEnd/>
          </a:ln>
          <a:effectLst/>
        </p:spPr>
        <p:txBody>
          <a:bodyPr vert="horz" wrap="square" lIns="91440" tIns="45720" rIns="91440" bIns="45720" numCol="1" anchor="ctr" anchorCtr="0" compatLnSpc="1">
            <a:prstTxWarp prst="textNoShape">
              <a:avLst/>
            </a:prstTxWarp>
            <a:spAutoFit/>
          </a:bodyPr>
          <a:lstStyle/>
          <a:p>
            <a:pPr lvl="0" indent="442913" defTabSz="2965450" fontAlgn="base">
              <a:spcBef>
                <a:spcPct val="0"/>
              </a:spcBef>
              <a:spcAft>
                <a:spcPct val="0"/>
              </a:spcAft>
            </a:pPr>
            <a:r>
              <a:rPr lang="ru-RU" b="1" dirty="0" smtClean="0">
                <a:solidFill>
                  <a:schemeClr val="accent2">
                    <a:lumMod val="75000"/>
                  </a:schemeClr>
                </a:solidFill>
              </a:rPr>
              <a:t>                ЖИВОЕ  ЭЛЕКТРИЧЕСТВО</a:t>
            </a:r>
          </a:p>
          <a:p>
            <a:pPr lvl="0" indent="442913" defTabSz="2965450" fontAlgn="base">
              <a:spcBef>
                <a:spcPct val="0"/>
              </a:spcBef>
              <a:spcAft>
                <a:spcPct val="0"/>
              </a:spcAft>
            </a:pPr>
            <a:r>
              <a:rPr lang="ru-RU" b="1" dirty="0" smtClean="0"/>
              <a:t>В природе встречаются целые подводные «электростанции»: африканский сом, американский угорь, морской скат.  Вы видите перед собой   изображение этих животных. Напряжение, которое вырабатывает сом, достигает 400В, угорь - 600В, а морской скат - 500В. Есть рыбы (их около 300 видов), способные вызывать слабые разряды (0,2 - 2В). Эти разряды используются ими для ориентации. </a:t>
            </a:r>
          </a:p>
          <a:p>
            <a:pPr lvl="0" indent="442913" defTabSz="2965450" fontAlgn="base">
              <a:spcBef>
                <a:spcPct val="0"/>
              </a:spcBef>
              <a:spcAft>
                <a:spcPct val="0"/>
              </a:spcAft>
            </a:pPr>
            <a:r>
              <a:rPr lang="ru-RU" b="1" dirty="0" smtClean="0">
                <a:ea typeface="Times New Roman" pitchFamily="18" charset="0"/>
                <a:cs typeface="Tahoma" pitchFamily="34" charset="0"/>
              </a:rPr>
              <a:t>  Подсчитано, что 10 тыс. угрей могли бы дать энергию для движения электропоезда в течение нескольких минут. Но после этого поезду пришлось бы стоять несколько суток, пока угри восстановили бы свой запас электрической энергии. </a:t>
            </a:r>
            <a:endParaRPr lang="ru-RU" b="1" dirty="0" smtClean="0"/>
          </a:p>
          <a:p>
            <a:r>
              <a:rPr kumimoji="0" lang="ru-RU" b="1" i="0" u="none" strike="noStrike" cap="none" normalizeH="0" baseline="0" dirty="0" smtClean="0">
                <a:ln>
                  <a:noFill/>
                </a:ln>
                <a:effectLst/>
                <a:ea typeface="Times New Roman" pitchFamily="18" charset="0"/>
                <a:cs typeface="Tahoma" pitchFamily="34" charset="0"/>
              </a:rPr>
              <a:t>Подобно электрическим рыбам</a:t>
            </a:r>
            <a:r>
              <a:rPr kumimoji="0" lang="ru-RU" b="1" i="0" u="none" strike="noStrike" cap="none" normalizeH="0" dirty="0" smtClean="0">
                <a:ln>
                  <a:noFill/>
                </a:ln>
                <a:effectLst/>
                <a:ea typeface="Times New Roman" pitchFamily="18" charset="0"/>
                <a:cs typeface="Tahoma" pitchFamily="34" charset="0"/>
              </a:rPr>
              <a:t> </a:t>
            </a:r>
            <a:r>
              <a:rPr kumimoji="0" lang="ru-RU" b="1" i="0" u="none" strike="noStrike" cap="none" normalizeH="0" baseline="0" dirty="0" smtClean="0">
                <a:ln>
                  <a:noFill/>
                </a:ln>
                <a:effectLst/>
                <a:ea typeface="Times New Roman" pitchFamily="18" charset="0"/>
                <a:cs typeface="Tahoma" pitchFamily="34" charset="0"/>
              </a:rPr>
              <a:t> существуют электрические растения. Эти растения обладают свойством выделять сильный, хотя только мгновенный ток: если отломить ветку, то рука поражается ударом, равным по силе удару индукционной катушки. Замечено, что ни птицы, ни насекомые никогда не садятся на эти растения.</a:t>
            </a:r>
            <a:r>
              <a:rPr lang="ru-RU" dirty="0" smtClean="0"/>
              <a:t> </a:t>
            </a:r>
            <a:r>
              <a:rPr lang="ru-RU" b="1" dirty="0" smtClean="0"/>
              <a:t>Также есть растения, в которых существуют биотоки. Известно, что раздражение передается по нервам и представляет собой импульс электрического тока</a:t>
            </a:r>
            <a:r>
              <a:rPr lang="ru-RU" dirty="0" smtClean="0"/>
              <a:t>.  </a:t>
            </a:r>
            <a:endParaRPr kumimoji="0" lang="ru-RU" b="1" i="0" u="none" strike="noStrike" cap="none" normalizeH="0" baseline="0" dirty="0" smtClean="0">
              <a:ln>
                <a:noFill/>
              </a:ln>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57422" y="274638"/>
            <a:ext cx="4071966" cy="654032"/>
          </a:xfrm>
          <a:ln w="28575">
            <a:solidFill>
              <a:srgbClr val="E5C609"/>
            </a:solidFill>
          </a:ln>
        </p:spPr>
        <p:txBody>
          <a:bodyPr>
            <a:normAutofit/>
          </a:bodyPr>
          <a:lstStyle/>
          <a:p>
            <a:r>
              <a:rPr lang="ru-RU" sz="2800" b="1" dirty="0" smtClean="0"/>
              <a:t>Шуточный кроссворд</a:t>
            </a:r>
            <a:endParaRPr lang="ru-RU" sz="2800" b="1" dirty="0"/>
          </a:p>
        </p:txBody>
      </p:sp>
      <p:graphicFrame>
        <p:nvGraphicFramePr>
          <p:cNvPr id="4" name="Таблица 3"/>
          <p:cNvGraphicFramePr>
            <a:graphicFrameLocks noGrp="1"/>
          </p:cNvGraphicFramePr>
          <p:nvPr/>
        </p:nvGraphicFramePr>
        <p:xfrm>
          <a:off x="642909" y="1357293"/>
          <a:ext cx="7643868" cy="5143540"/>
        </p:xfrm>
        <a:graphic>
          <a:graphicData uri="http://schemas.openxmlformats.org/drawingml/2006/table">
            <a:tbl>
              <a:tblPr/>
              <a:tblGrid>
                <a:gridCol w="606967"/>
                <a:gridCol w="619078"/>
                <a:gridCol w="619078"/>
                <a:gridCol w="619078"/>
                <a:gridCol w="582750"/>
                <a:gridCol w="529774"/>
                <a:gridCol w="582750"/>
                <a:gridCol w="522204"/>
                <a:gridCol w="631187"/>
                <a:gridCol w="631187"/>
                <a:gridCol w="631187"/>
                <a:gridCol w="514637"/>
                <a:gridCol w="553991"/>
              </a:tblGrid>
              <a:tr h="518775">
                <a:tc gridSpan="6">
                  <a:txBody>
                    <a:bodyPr/>
                    <a:lstStyle/>
                    <a:p>
                      <a:pPr algn="l">
                        <a:lnSpc>
                          <a:spcPct val="115000"/>
                        </a:lnSpc>
                        <a:spcAft>
                          <a:spcPts val="1000"/>
                        </a:spcAft>
                      </a:pPr>
                      <a:r>
                        <a:rPr lang="ru-RU" sz="1100" dirty="0">
                          <a:latin typeface="Calibri"/>
                          <a:ea typeface="Times New Roman"/>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l">
                        <a:spcAft>
                          <a:spcPts val="0"/>
                        </a:spcAft>
                      </a:pPr>
                      <a:r>
                        <a:rPr lang="ru-RU" sz="1800" b="1" dirty="0">
                          <a:solidFill>
                            <a:srgbClr val="FF0000"/>
                          </a:solidFill>
                          <a:latin typeface="Calibri"/>
                          <a:ea typeface="Times New Roman"/>
                          <a:cs typeface="Tahoma"/>
                        </a:rPr>
                        <a:t>3</a:t>
                      </a:r>
                      <a:endParaRPr lang="ru-RU"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l">
                        <a:lnSpc>
                          <a:spcPct val="115000"/>
                        </a:lnSpc>
                        <a:spcAft>
                          <a:spcPts val="1000"/>
                        </a:spcAft>
                      </a:pPr>
                      <a:r>
                        <a:rPr lang="ru-RU" sz="1800" dirty="0">
                          <a:latin typeface="Calibri"/>
                          <a:ea typeface="Times New Roman"/>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51108">
                <a:tc rowSpan="4">
                  <a:txBody>
                    <a:bodyPr/>
                    <a:lstStyle/>
                    <a:p>
                      <a:pPr algn="l">
                        <a:spcAft>
                          <a:spcPts val="0"/>
                        </a:spcAft>
                      </a:pPr>
                      <a:endParaRPr lang="ru-RU" sz="1100">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gridSpan="3">
                  <a:txBody>
                    <a:bodyPr/>
                    <a:lstStyle/>
                    <a:p>
                      <a:pPr algn="l">
                        <a:spcAft>
                          <a:spcPts val="0"/>
                        </a:spcAft>
                      </a:pPr>
                      <a:endParaRPr lang="ru-RU" sz="1100" dirty="0">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rowSpan="4" gridSpan="2">
                  <a:txBody>
                    <a:bodyPr/>
                    <a:lstStyle/>
                    <a:p>
                      <a:pPr algn="l">
                        <a:spcAft>
                          <a:spcPts val="0"/>
                        </a:spcAft>
                      </a:pPr>
                      <a:endParaRPr lang="ru-RU" sz="1100" dirty="0">
                        <a:latin typeface="Calibri"/>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rowSpan="4" hMerge="1">
                  <a:txBody>
                    <a:bodyPr/>
                    <a:lstStyle/>
                    <a:p>
                      <a:endParaRPr lang="ru-RU"/>
                    </a:p>
                  </a:txBody>
                  <a:tcPr/>
                </a:tc>
                <a:tc>
                  <a:txBody>
                    <a:bodyPr/>
                    <a:lstStyle/>
                    <a:p>
                      <a:pPr algn="l">
                        <a:spcAft>
                          <a:spcPts val="0"/>
                        </a:spcAft>
                      </a:pPr>
                      <a:endParaRPr lang="ru-RU"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l">
                        <a:spcAft>
                          <a:spcPts val="0"/>
                        </a:spcAft>
                      </a:pPr>
                      <a:endParaRPr lang="ru-RU"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1800" b="1" dirty="0">
                          <a:solidFill>
                            <a:srgbClr val="FF0000"/>
                          </a:solidFill>
                          <a:latin typeface="Calibri"/>
                          <a:ea typeface="Times New Roman"/>
                          <a:cs typeface="Tahoma"/>
                        </a:rPr>
                        <a:t>4</a:t>
                      </a:r>
                      <a:endParaRPr lang="ru-RU"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noFill/>
                      <a:prstDash val="solid"/>
                      <a:round/>
                      <a:headEnd type="none" w="med" len="med"/>
                      <a:tailEnd type="none" w="med" len="med"/>
                    </a:lnB>
                  </a:tcPr>
                </a:tc>
                <a:tc rowSpan="2" hMerge="1">
                  <a:txBody>
                    <a:bodyPr/>
                    <a:lstStyle/>
                    <a:p>
                      <a:endParaRPr lang="ru-RU"/>
                    </a:p>
                  </a:txBody>
                  <a:tcPr/>
                </a:tc>
                <a:tc rowSpan="4" gridSpan="2">
                  <a:txBody>
                    <a:bodyPr/>
                    <a:lstStyle/>
                    <a:p>
                      <a:pPr algn="l">
                        <a:spcAft>
                          <a:spcPts val="0"/>
                        </a:spcAft>
                      </a:pPr>
                      <a:endParaRPr lang="ru-RU" sz="1100" dirty="0">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rowSpan="4" hMerge="1">
                  <a:txBody>
                    <a:bodyPr/>
                    <a:lstStyle/>
                    <a:p>
                      <a:pPr algn="l">
                        <a:spcAft>
                          <a:spcPts val="0"/>
                        </a:spcAft>
                      </a:pPr>
                      <a:endParaRPr lang="ru-RU" sz="1100">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451108">
                <a:tc vMerge="1">
                  <a:txBody>
                    <a:bodyPr/>
                    <a:lstStyle/>
                    <a:p>
                      <a:endParaRPr lang="ru-RU"/>
                    </a:p>
                  </a:txBody>
                  <a:tcPr/>
                </a:tc>
                <a:tc>
                  <a:txBody>
                    <a:bodyPr/>
                    <a:lstStyle/>
                    <a:p>
                      <a:pPr algn="l">
                        <a:spcAft>
                          <a:spcPts val="0"/>
                        </a:spcAft>
                      </a:pPr>
                      <a:r>
                        <a:rPr lang="ru-RU" sz="2000" b="1" dirty="0">
                          <a:solidFill>
                            <a:srgbClr val="FF0000"/>
                          </a:solidFill>
                          <a:latin typeface="Calibri"/>
                          <a:ea typeface="Times New Roman"/>
                          <a:cs typeface="Tahoma"/>
                        </a:rPr>
                        <a:t>1</a:t>
                      </a:r>
                      <a:endParaRPr lang="ru-RU"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l">
                        <a:spcAft>
                          <a:spcPts val="0"/>
                        </a:spcAft>
                      </a:pPr>
                      <a:endParaRPr lang="ru-RU"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2000" b="1" dirty="0">
                          <a:solidFill>
                            <a:srgbClr val="FF0000"/>
                          </a:solidFill>
                          <a:latin typeface="Calibri"/>
                          <a:ea typeface="Times New Roman"/>
                          <a:cs typeface="Tahoma"/>
                        </a:rPr>
                        <a:t>2</a:t>
                      </a:r>
                      <a:endParaRPr lang="ru-RU"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ru-RU"/>
                    </a:p>
                  </a:txBody>
                  <a:tcPr/>
                </a:tc>
                <a:tc hMerge="1"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ru-RU"/>
                    </a:p>
                  </a:txBody>
                  <a:tcPr/>
                </a:tc>
                <a:tc hMerge="1" vMerge="1">
                  <a:txBody>
                    <a:bodyPr/>
                    <a:lstStyle/>
                    <a:p>
                      <a:endParaRPr lang="ru-RU"/>
                    </a:p>
                  </a:txBody>
                  <a:tcPr/>
                </a:tc>
                <a:tc gridSpan="2" vMerge="1">
                  <a:txBody>
                    <a:bodyPr/>
                    <a:lstStyle/>
                    <a:p>
                      <a:endParaRPr lang="ru-RU"/>
                    </a:p>
                  </a:txBody>
                  <a:tcPr/>
                </a:tc>
                <a:tc hMerge="1" vMerge="1">
                  <a:txBody>
                    <a:bodyPr/>
                    <a:lstStyle/>
                    <a:p>
                      <a:endParaRPr lang="ru-RU"/>
                    </a:p>
                  </a:txBody>
                  <a:tcPr/>
                </a:tc>
              </a:tr>
              <a:tr h="451108">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ru-RU"/>
                    </a:p>
                  </a:txBody>
                  <a:tcPr/>
                </a:tc>
                <a:tc hMerge="1"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spcAft>
                          <a:spcPts val="0"/>
                        </a:spcAft>
                      </a:pP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1800" b="1" dirty="0">
                          <a:solidFill>
                            <a:srgbClr val="FF0000"/>
                          </a:solidFill>
                          <a:latin typeface="Calibri"/>
                          <a:ea typeface="Times New Roman"/>
                          <a:cs typeface="Tahoma"/>
                        </a:rPr>
                        <a:t>5</a:t>
                      </a:r>
                      <a:endParaRPr lang="ru-RU"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ru-RU"/>
                    </a:p>
                  </a:txBody>
                  <a:tcPr/>
                </a:tc>
                <a:tc hMerge="1" vMerge="1">
                  <a:txBody>
                    <a:bodyPr/>
                    <a:lstStyle/>
                    <a:p>
                      <a:endParaRPr lang="ru-RU"/>
                    </a:p>
                  </a:txBody>
                  <a:tcPr/>
                </a:tc>
              </a:tr>
              <a:tr h="451108">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ru-RU"/>
                    </a:p>
                  </a:txBody>
                  <a:tcPr/>
                </a:tc>
                <a:tc hMerge="1"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ru-RU"/>
                    </a:p>
                  </a:txBody>
                  <a:tcPr/>
                </a:tc>
                <a:tc hMerge="1" vMerge="1">
                  <a:txBody>
                    <a:bodyPr/>
                    <a:lstStyle/>
                    <a:p>
                      <a:endParaRPr lang="ru-RU"/>
                    </a:p>
                  </a:txBody>
                  <a:tcPr/>
                </a:tc>
              </a:tr>
              <a:tr h="497126">
                <a:tc>
                  <a:txBody>
                    <a:bodyPr/>
                    <a:lstStyle/>
                    <a:p>
                      <a:pPr algn="l">
                        <a:spcAft>
                          <a:spcPts val="0"/>
                        </a:spcAft>
                      </a:pPr>
                      <a:r>
                        <a:rPr lang="ru-RU" sz="3200" b="1" i="1" dirty="0">
                          <a:solidFill>
                            <a:srgbClr val="FF0000"/>
                          </a:solidFill>
                          <a:latin typeface="Calibri"/>
                          <a:ea typeface="Times New Roman"/>
                          <a:cs typeface="Tahoma"/>
                        </a:rPr>
                        <a:t>Э</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Л</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Е</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К</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Т</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Р</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И</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Ч</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Е</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С</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Т</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В</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ru-RU" sz="3200" b="1" i="1" dirty="0">
                          <a:solidFill>
                            <a:srgbClr val="FF0000"/>
                          </a:solidFill>
                          <a:latin typeface="Calibri"/>
                          <a:ea typeface="Times New Roman"/>
                          <a:cs typeface="Tahoma"/>
                        </a:rPr>
                        <a:t>О</a:t>
                      </a:r>
                      <a:endParaRPr lang="ru-RU" sz="32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108">
                <a:tc rowSpan="4">
                  <a:txBody>
                    <a:bodyPr/>
                    <a:lstStyle/>
                    <a:p>
                      <a:pPr algn="l">
                        <a:spcAft>
                          <a:spcPts val="0"/>
                        </a:spcAft>
                      </a:pPr>
                      <a:endParaRPr lang="ru-RU" sz="1100" dirty="0">
                        <a:latin typeface="Calibri"/>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gridSpan="2">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h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l">
                        <a:spcAft>
                          <a:spcPts val="0"/>
                        </a:spcAft>
                      </a:pP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gridSpan="2">
                  <a:txBody>
                    <a:bodyPr/>
                    <a:lstStyle/>
                    <a:p>
                      <a:pPr algn="l">
                        <a:spcAft>
                          <a:spcPts val="0"/>
                        </a:spcAft>
                      </a:pP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rowSpan="4" hMerge="1">
                  <a:txBody>
                    <a:bodyPr/>
                    <a:lstStyle/>
                    <a:p>
                      <a:endParaRPr lang="ru-RU"/>
                    </a:p>
                  </a:txBody>
                  <a:tcPr/>
                </a:tc>
              </a:tr>
              <a:tr h="451108">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tcPr>
                </a:tc>
                <a:tc hMerge="1"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ru-RU"/>
                    </a:p>
                  </a:txBody>
                  <a:tcPr/>
                </a:tc>
                <a:tc hMerge="1" vMerge="1">
                  <a:txBody>
                    <a:bodyPr/>
                    <a:lstStyle/>
                    <a:p>
                      <a:endParaRPr lang="ru-RU"/>
                    </a:p>
                  </a:txBody>
                  <a:tcPr/>
                </a:tc>
              </a:tr>
              <a:tr h="451108">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ru-RU"/>
                    </a:p>
                  </a:txBody>
                  <a:tcPr/>
                </a:tc>
                <a:tc hMerge="1"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rowSpan="2">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vMerge="1">
                  <a:txBody>
                    <a:bodyPr/>
                    <a:lstStyle/>
                    <a:p>
                      <a:endParaRPr lang="ru-RU"/>
                    </a:p>
                  </a:txBody>
                  <a:tcPr/>
                </a:tc>
                <a:tc hMerge="1" vMerge="1">
                  <a:txBody>
                    <a:bodyPr/>
                    <a:lstStyle/>
                    <a:p>
                      <a:endParaRPr lang="ru-RU"/>
                    </a:p>
                  </a:txBody>
                  <a:tcPr/>
                </a:tc>
              </a:tr>
              <a:tr h="451108">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vMerge="1">
                  <a:txBody>
                    <a:bodyPr/>
                    <a:lstStyle/>
                    <a:p>
                      <a:endParaRPr lang="ru-RU"/>
                    </a:p>
                  </a:txBody>
                  <a:tcPr/>
                </a:tc>
                <a:tc hMerge="1"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r>
              <a:tr h="518775">
                <a:tc gridSpan="6">
                  <a:txBody>
                    <a:bodyPr/>
                    <a:lstStyle/>
                    <a:p>
                      <a:pPr algn="l">
                        <a:lnSpc>
                          <a:spcPct val="115000"/>
                        </a:lnSpc>
                        <a:spcAft>
                          <a:spcPts val="1000"/>
                        </a:spcAft>
                      </a:pPr>
                      <a:r>
                        <a:rPr lang="ru-RU" sz="1100" dirty="0">
                          <a:latin typeface="Calibri"/>
                          <a:ea typeface="Times New Roman"/>
                          <a:cs typeface="Times New Roman"/>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l">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a:lnSpc>
                          <a:spcPct val="115000"/>
                        </a:lnSpc>
                        <a:spcAft>
                          <a:spcPts val="0"/>
                        </a:spcAft>
                      </a:pP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l">
                        <a:lnSpc>
                          <a:spcPct val="115000"/>
                        </a:lnSpc>
                        <a:spcAft>
                          <a:spcPts val="1000"/>
                        </a:spcAft>
                      </a:pPr>
                      <a:r>
                        <a:rPr lang="ru-RU" sz="1100" dirty="0">
                          <a:latin typeface="Calibri"/>
                          <a:ea typeface="Times New Roman"/>
                          <a:cs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pic>
        <p:nvPicPr>
          <p:cNvPr id="6" name="Picture 2"/>
          <p:cNvPicPr>
            <a:picLocks noChangeAspect="1" noChangeArrowheads="1"/>
          </p:cNvPicPr>
          <p:nvPr/>
        </p:nvPicPr>
        <p:blipFill>
          <a:blip r:embed="rId2"/>
          <a:srcRect/>
          <a:stretch>
            <a:fillRect/>
          </a:stretch>
        </p:blipFill>
        <p:spPr bwMode="auto">
          <a:xfrm>
            <a:off x="7286612" y="5357802"/>
            <a:ext cx="1857388" cy="1500198"/>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5984" y="214290"/>
            <a:ext cx="6643734" cy="6429420"/>
          </a:xfrm>
          <a:ln w="28575">
            <a:solidFill>
              <a:srgbClr val="E5C609"/>
            </a:solidFill>
          </a:ln>
        </p:spPr>
        <p:txBody>
          <a:bodyPr>
            <a:normAutofit fontScale="90000"/>
          </a:bodyPr>
          <a:lstStyle/>
          <a:p>
            <a:pPr algn="l"/>
            <a:r>
              <a:rPr lang="ru-RU" sz="1600" dirty="0" smtClean="0"/>
              <a:t>      </a:t>
            </a:r>
            <a:br>
              <a:rPr lang="ru-RU" sz="1600" dirty="0" smtClean="0"/>
            </a:br>
            <a:r>
              <a:rPr lang="ru-RU" sz="2000" dirty="0" smtClean="0">
                <a:latin typeface="+mn-lt"/>
              </a:rPr>
              <a:t>     </a:t>
            </a:r>
            <a:r>
              <a:rPr lang="ru-RU" sz="2000" b="1" dirty="0" smtClean="0">
                <a:latin typeface="+mn-lt"/>
              </a:rPr>
              <a:t>Наш дом - наша  крепость. Находясь дома, надо помнить элементарные правила </a:t>
            </a:r>
            <a:r>
              <a:rPr lang="ru-RU" sz="2000" b="1" dirty="0" err="1" smtClean="0">
                <a:latin typeface="+mn-lt"/>
              </a:rPr>
              <a:t>электробезопасности</a:t>
            </a:r>
            <a:r>
              <a:rPr lang="ru-RU" sz="2000" b="1" dirty="0" smtClean="0">
                <a:latin typeface="+mn-lt"/>
              </a:rPr>
              <a:t>. Следует знать, что бытовые электроприборы (чайники, утюги, плитки), переносные  светильники (торшеры, настольные лампы) предназначены только для пользования в помещениях. Защита от коротких замыканий (автоматы, пробочные предохранители) в квартирной электропроводке должна быть всегда исправна. Основным условием безопасного применения электроэнергии в бытовых помещениях является исправное состояние изоляции электропроводки, электроприборов, а  также проводов, с помощью которых электроприборы  включаются в электросеть.</a:t>
            </a:r>
            <a:br>
              <a:rPr lang="ru-RU" sz="2000" b="1" dirty="0" smtClean="0">
                <a:latin typeface="+mn-lt"/>
              </a:rPr>
            </a:br>
            <a:r>
              <a:rPr lang="ru-RU" sz="2000" b="1" dirty="0" smtClean="0">
                <a:latin typeface="+mn-lt"/>
              </a:rPr>
              <a:t>     Особую осторожность при пользовании электроприборами надо соблюдать в сырых помещениях с кирпичными или бетонными полами (подвалы, ванная комната, туалеты), являющимися хорошими проводниками электрического тока, так как при этих условиях опасность поражения электрическим током увеличивается. </a:t>
            </a:r>
            <a:r>
              <a:rPr lang="ru-RU" sz="2000" b="1" dirty="0" smtClean="0"/>
              <a:t/>
            </a:r>
            <a:br>
              <a:rPr lang="ru-RU" sz="2000" b="1" dirty="0" smtClean="0"/>
            </a:br>
            <a:r>
              <a:rPr lang="ru-RU" sz="2000" b="1" dirty="0" smtClean="0"/>
              <a:t> </a:t>
            </a:r>
            <a:endParaRPr lang="ru-RU" sz="2000" b="1" dirty="0"/>
          </a:p>
        </p:txBody>
      </p:sp>
      <p:pic>
        <p:nvPicPr>
          <p:cNvPr id="4" name="Picture 2"/>
          <p:cNvPicPr>
            <a:picLocks noChangeAspect="1" noChangeArrowheads="1"/>
          </p:cNvPicPr>
          <p:nvPr/>
        </p:nvPicPr>
        <p:blipFill>
          <a:blip r:embed="rId2"/>
          <a:srcRect/>
          <a:stretch>
            <a:fillRect/>
          </a:stretch>
        </p:blipFill>
        <p:spPr bwMode="auto">
          <a:xfrm>
            <a:off x="7500958" y="5857892"/>
            <a:ext cx="1285884" cy="785818"/>
          </a:xfrm>
          <a:prstGeom prst="rect">
            <a:avLst/>
          </a:prstGeom>
          <a:noFill/>
          <a:ln w="9525">
            <a:noFill/>
            <a:miter lim="800000"/>
            <a:headEnd/>
            <a:tailEnd/>
          </a:ln>
          <a:effectLst/>
        </p:spPr>
      </p:pic>
      <p:pic>
        <p:nvPicPr>
          <p:cNvPr id="9" name="Picture 2"/>
          <p:cNvPicPr>
            <a:picLocks noChangeAspect="1" noChangeArrowheads="1"/>
          </p:cNvPicPr>
          <p:nvPr/>
        </p:nvPicPr>
        <p:blipFill>
          <a:blip r:embed="rId3"/>
          <a:srcRect/>
          <a:stretch>
            <a:fillRect/>
          </a:stretch>
        </p:blipFill>
        <p:spPr bwMode="auto">
          <a:xfrm>
            <a:off x="214282" y="4143380"/>
            <a:ext cx="1571636" cy="1000132"/>
          </a:xfrm>
          <a:prstGeom prst="rect">
            <a:avLst/>
          </a:prstGeom>
          <a:noFill/>
          <a:ln w="9525">
            <a:solidFill>
              <a:srgbClr val="FF0000"/>
            </a:solidFill>
            <a:miter lim="800000"/>
            <a:headEnd/>
            <a:tailEnd/>
          </a:ln>
          <a:effectLst/>
        </p:spPr>
      </p:pic>
      <p:pic>
        <p:nvPicPr>
          <p:cNvPr id="10" name="Picture 3"/>
          <p:cNvPicPr>
            <a:picLocks noChangeAspect="1" noChangeArrowheads="1"/>
          </p:cNvPicPr>
          <p:nvPr/>
        </p:nvPicPr>
        <p:blipFill>
          <a:blip r:embed="rId4"/>
          <a:srcRect/>
          <a:stretch>
            <a:fillRect/>
          </a:stretch>
        </p:blipFill>
        <p:spPr bwMode="auto">
          <a:xfrm>
            <a:off x="214282" y="1428736"/>
            <a:ext cx="1714512" cy="1071570"/>
          </a:xfrm>
          <a:prstGeom prst="rect">
            <a:avLst/>
          </a:prstGeom>
          <a:noFill/>
          <a:ln w="9525">
            <a:solidFill>
              <a:srgbClr val="FF0000"/>
            </a:solidFill>
            <a:miter lim="800000"/>
            <a:headEnd/>
            <a:tailEnd/>
          </a:ln>
          <a:effectLst/>
        </p:spPr>
      </p:pic>
      <p:pic>
        <p:nvPicPr>
          <p:cNvPr id="1026" name="Picture 2"/>
          <p:cNvPicPr>
            <a:picLocks noChangeAspect="1" noChangeArrowheads="1"/>
          </p:cNvPicPr>
          <p:nvPr/>
        </p:nvPicPr>
        <p:blipFill>
          <a:blip r:embed="rId5"/>
          <a:srcRect/>
          <a:stretch>
            <a:fillRect/>
          </a:stretch>
        </p:blipFill>
        <p:spPr bwMode="auto">
          <a:xfrm>
            <a:off x="285720" y="5286388"/>
            <a:ext cx="1504950" cy="1243012"/>
          </a:xfrm>
          <a:prstGeom prst="rect">
            <a:avLst/>
          </a:prstGeom>
          <a:noFill/>
          <a:ln w="9525">
            <a:noFill/>
            <a:miter lim="800000"/>
            <a:headEnd/>
            <a:tailEnd/>
          </a:ln>
          <a:effectLst/>
        </p:spPr>
      </p:pic>
      <p:pic>
        <p:nvPicPr>
          <p:cNvPr id="13" name="Рисунок 12"/>
          <p:cNvPicPr/>
          <p:nvPr/>
        </p:nvPicPr>
        <p:blipFill>
          <a:blip r:embed="rId6"/>
          <a:srcRect/>
          <a:stretch>
            <a:fillRect/>
          </a:stretch>
        </p:blipFill>
        <p:spPr bwMode="auto">
          <a:xfrm>
            <a:off x="214282" y="2786058"/>
            <a:ext cx="1643074" cy="1071570"/>
          </a:xfrm>
          <a:prstGeom prst="rect">
            <a:avLst/>
          </a:prstGeom>
          <a:noFill/>
          <a:ln w="9525">
            <a:solidFill>
              <a:schemeClr val="accent1"/>
            </a:solidFill>
            <a:miter lim="800000"/>
            <a:headEnd/>
            <a:tailEnd/>
          </a:ln>
        </p:spPr>
      </p:pic>
      <p:pic>
        <p:nvPicPr>
          <p:cNvPr id="1027" name="Picture 3"/>
          <p:cNvPicPr>
            <a:picLocks noChangeAspect="1" noChangeArrowheads="1"/>
          </p:cNvPicPr>
          <p:nvPr/>
        </p:nvPicPr>
        <p:blipFill>
          <a:blip r:embed="rId7"/>
          <a:srcRect/>
          <a:stretch>
            <a:fillRect/>
          </a:stretch>
        </p:blipFill>
        <p:spPr bwMode="auto">
          <a:xfrm>
            <a:off x="285720" y="214290"/>
            <a:ext cx="1643074" cy="1000132"/>
          </a:xfrm>
          <a:prstGeom prst="rect">
            <a:avLst/>
          </a:prstGeom>
          <a:noFill/>
          <a:ln w="9525">
            <a:solidFill>
              <a:schemeClr val="accent1"/>
            </a:solidFill>
            <a:miter lim="800000"/>
            <a:headEnd/>
            <a:tailEnd/>
          </a:ln>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891</TotalTime>
  <Words>1491</Words>
  <Application>Microsoft Office PowerPoint</Application>
  <PresentationFormat>Экран (4:3)</PresentationFormat>
  <Paragraphs>115</Paragraphs>
  <Slides>16</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16</vt:i4>
      </vt:variant>
    </vt:vector>
  </HeadingPairs>
  <TitlesOfParts>
    <vt:vector size="19" baseType="lpstr">
      <vt:lpstr>Тема Office</vt:lpstr>
      <vt:lpstr>Формула</vt:lpstr>
      <vt:lpstr>Microsoft Equation 3.0</vt:lpstr>
      <vt:lpstr>Слайд 1</vt:lpstr>
      <vt:lpstr>Слайд 2</vt:lpstr>
      <vt:lpstr>Отто фон Герике</vt:lpstr>
      <vt:lpstr>Питер ван Мушенбрук</vt:lpstr>
      <vt:lpstr>Луиджи Гальвани  и  Александр Вольта</vt:lpstr>
      <vt:lpstr>В.В.Петров</vt:lpstr>
      <vt:lpstr>Слайд 7</vt:lpstr>
      <vt:lpstr>Шуточный кроссворд</vt:lpstr>
      <vt:lpstr>            Наш дом - наша  крепость. Находясь дома, надо помнить элементарные правила электробезопасности. Следует знать, что бытовые электроприборы (чайники, утюги, плитки), переносные  светильники (торшеры, настольные лампы) предназначены только для пользования в помещениях. Защита от коротких замыканий (автоматы, пробочные предохранители) в квартирной электропроводке должна быть всегда исправна. Основным условием безопасного применения электроэнергии в бытовых помещениях является исправное состояние изоляции электропроводки, электроприборов, а  также проводов, с помощью которых электроприборы  включаются в электросеть.      Особую осторожность при пользовании электроприборами надо соблюдать в сырых помещениях с кирпичными или бетонными полами (подвалы, ванная комната, туалеты), являющимися хорошими проводниками электрического тока, так как при этих условиях опасность поражения электрическим током увеличивается.   </vt:lpstr>
      <vt:lpstr>Слайд 10</vt:lpstr>
      <vt:lpstr>Вы на улице.  Школа, магазин, спортивные секции да мало ли куда торопится современный школьник.  А если вы увидели оборванный электрический провод воздушной линии? Как поступить? Помните, что его лучше обойти  как можно дальше. Необходимо знать, что смертельно опасно не только касаться, но и подходить ближе, чем на 5-8 м к лежащему на земле оборванному проводу. Обнаружив оборванные или провисшие провода воздушной линии, следует позвонить в отделение МЧС. Особенно часто травмируются дети. Для предотвращения несчастных случаев  не только взрослые, но и старшеклассники должны запрещать  ученикам  младших классов  влезать на крыши домов и строений, где поблизости проходят электрические провода, на опоры воздушных линий  электропередачи;  бросать проволоку и другие  предметы на провода, разбивать лампы и изоляторы.  Кроме того, открывать дверцы  распределительных щитов, силовых шкафов, двери трансформаторных подстанций.  </vt:lpstr>
      <vt:lpstr>Слайд 12</vt:lpstr>
      <vt:lpstr>Слайд 13</vt:lpstr>
      <vt:lpstr>Слайд 14</vt:lpstr>
      <vt:lpstr>Слайд 15</vt:lpstr>
      <vt:lpstr>Слайд 16</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COMP</dc:creator>
  <cp:lastModifiedBy>COMP</cp:lastModifiedBy>
  <cp:revision>98</cp:revision>
  <dcterms:created xsi:type="dcterms:W3CDTF">2008-12-29T11:56:42Z</dcterms:created>
  <dcterms:modified xsi:type="dcterms:W3CDTF">2009-01-12T10:44:51Z</dcterms:modified>
</cp:coreProperties>
</file>